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</p:sld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4" r:id="rId10"/>
    <p:sldId id="265" r:id="rId11"/>
    <p:sldId id="266" r:id="rId12"/>
    <p:sldId id="26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E9F1"/>
    <a:srgbClr val="22B3C8"/>
    <a:srgbClr val="DEEBF7"/>
    <a:srgbClr val="334C82"/>
    <a:srgbClr val="F7F79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-57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D977A1-8771-4CA6-AF40-BE04F60E7885}" type="datetimeFigureOut">
              <a:rPr lang="zh-CN" altLang="en-US" smtClean="0"/>
              <a:pPr/>
              <a:t>2019-5-31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55EC7-7DD5-42CA-B358-EB31D61F5D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9961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D977A1-8771-4CA6-AF40-BE04F60E7885}" type="datetimeFigureOut">
              <a:rPr lang="zh-CN" altLang="en-US" smtClean="0"/>
              <a:pPr/>
              <a:t>2019-5-31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55EC7-7DD5-42CA-B358-EB31D61F5D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45664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D977A1-8771-4CA6-AF40-BE04F60E7885}" type="datetimeFigureOut">
              <a:rPr lang="zh-CN" altLang="en-US" smtClean="0"/>
              <a:pPr/>
              <a:t>2019-5-31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55EC7-7DD5-42CA-B358-EB31D61F5D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4901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060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48745690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4"/>
          <p:cNvSpPr>
            <a:spLocks noGrp="1"/>
          </p:cNvSpPr>
          <p:nvPr>
            <p:ph type="subTitle" idx="1"/>
          </p:nvPr>
        </p:nvSpPr>
        <p:spPr>
          <a:xfrm>
            <a:off x="3231237" y="5648770"/>
            <a:ext cx="5787426" cy="362199"/>
          </a:xfrm>
        </p:spPr>
        <p:txBody>
          <a:bodyPr>
            <a:no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同方知网数字出版技术股份有限公司</a:t>
            </a:r>
          </a:p>
        </p:txBody>
      </p:sp>
      <p:sp>
        <p:nvSpPr>
          <p:cNvPr id="5" name="标题 3"/>
          <p:cNvSpPr>
            <a:spLocks noGrp="1"/>
          </p:cNvSpPr>
          <p:nvPr>
            <p:ph type="ctrTitle"/>
          </p:nvPr>
        </p:nvSpPr>
        <p:spPr>
          <a:xfrm>
            <a:off x="445511" y="1442720"/>
            <a:ext cx="11358879" cy="29972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“中国知网”课程作业</a:t>
            </a:r>
            <a:r>
              <a:rPr lang="zh-CN" altLang="en-US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r>
              <a:rPr lang="zh-CN" altLang="en-US" sz="6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r>
              <a:rPr lang="en-US" altLang="zh-CN" sz="6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6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6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产品介绍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71" y="197368"/>
            <a:ext cx="1657609" cy="5499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7219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359237" y="985535"/>
            <a:ext cx="2268000" cy="0"/>
          </a:xfrm>
          <a:prstGeom prst="line">
            <a:avLst/>
          </a:prstGeom>
          <a:ln w="12700">
            <a:solidFill>
              <a:srgbClr val="599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92559" y="328506"/>
            <a:ext cx="56043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比对技术及资源库介绍</a:t>
            </a: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3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78189" y="1265496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000" b="1" dirty="0"/>
              <a:t>检测结果展示</a:t>
            </a:r>
            <a:endParaRPr lang="zh-CN" altLang="en-US" sz="4000" b="1" dirty="0">
              <a:solidFill>
                <a:srgbClr val="334C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9413C0E-0C33-49BD-9E3C-AE7AC2375E12}"/>
              </a:ext>
            </a:extLst>
          </p:cNvPr>
          <p:cNvSpPr/>
          <p:nvPr/>
        </p:nvSpPr>
        <p:spPr>
          <a:xfrm>
            <a:off x="187473" y="2166842"/>
            <a:ext cx="12362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◆提供快速准确的检测结果查找和自动定位功能，可迅速定位到某段文字的对应检测结果</a:t>
            </a:r>
          </a:p>
          <a:p>
            <a:r>
              <a:rPr lang="zh-CN" altLang="zh-CN" dirty="0"/>
              <a:t>◆采用不同颜色区分标识方式，将重复内容、引用内容等进行区别标注，方便查找、查看</a:t>
            </a:r>
          </a:p>
          <a:p>
            <a:r>
              <a:rPr lang="zh-CN" altLang="zh-CN" dirty="0"/>
              <a:t>◆提供检测结果表格、检测结果网页展示、检测结果报告单等不同展示方式</a:t>
            </a:r>
          </a:p>
          <a:p>
            <a:r>
              <a:rPr lang="zh-CN" altLang="zh-CN" dirty="0"/>
              <a:t>◆支持不同种类检测结果的切换查看</a:t>
            </a:r>
          </a:p>
          <a:p>
            <a:r>
              <a:rPr lang="zh-CN" altLang="zh-CN" dirty="0"/>
              <a:t>◆提供多种类型报告单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05081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57856" y="2750908"/>
            <a:ext cx="43148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敬请指导！</a:t>
            </a:r>
          </a:p>
        </p:txBody>
      </p:sp>
    </p:spTree>
    <p:extLst>
      <p:ext uri="{BB962C8B-B14F-4D97-AF65-F5344CB8AC3E}">
        <p14:creationId xmlns="" xmlns:p14="http://schemas.microsoft.com/office/powerpoint/2010/main" val="4098407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4757617" y="1818914"/>
            <a:ext cx="2352675" cy="0"/>
          </a:xfrm>
          <a:prstGeom prst="line">
            <a:avLst/>
          </a:prstGeom>
          <a:ln w="12700">
            <a:solidFill>
              <a:srgbClr val="599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776539" y="1092436"/>
            <a:ext cx="43148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课程作业管理系统介绍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76759" y="2027950"/>
            <a:ext cx="951439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00">
              <a:lnSpc>
                <a:spcPct val="150000"/>
              </a:lnSpc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教师、学生在日常教学、学习过程中，提供针对课程作业进行检测的功能，帮助学生规范日常作业写作、重视和注重作业原创、避免和及早发现学术不端行为等，并结合写作规范引导、写作帮助、写作训练等方法，引导学生更好地完成日常课程作业，提高教学质量。</a:t>
            </a:r>
          </a:p>
        </p:txBody>
      </p:sp>
    </p:spTree>
    <p:extLst>
      <p:ext uri="{BB962C8B-B14F-4D97-AF65-F5344CB8AC3E}">
        <p14:creationId xmlns="" xmlns:p14="http://schemas.microsoft.com/office/powerpoint/2010/main" val="3253784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21553" y="615293"/>
            <a:ext cx="10791759" cy="529839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íṡḷîḍè"/>
          <p:cNvSpPr>
            <a:spLocks/>
          </p:cNvSpPr>
          <p:nvPr/>
        </p:nvSpPr>
        <p:spPr bwMode="auto">
          <a:xfrm>
            <a:off x="6335191" y="2121525"/>
            <a:ext cx="137072" cy="456902"/>
          </a:xfrm>
          <a:custGeom>
            <a:avLst/>
            <a:gdLst/>
            <a:ahLst/>
            <a:cxnLst>
              <a:cxn ang="0">
                <a:pos x="45" y="1024"/>
              </a:cxn>
              <a:cxn ang="0">
                <a:pos x="45" y="0"/>
              </a:cxn>
              <a:cxn ang="0">
                <a:pos x="0" y="0"/>
              </a:cxn>
              <a:cxn ang="0">
                <a:pos x="0" y="1024"/>
              </a:cxn>
              <a:cxn ang="0">
                <a:pos x="45" y="1024"/>
              </a:cxn>
              <a:cxn ang="0">
                <a:pos x="45" y="1024"/>
              </a:cxn>
            </a:cxnLst>
            <a:rect l="0" t="0" r="r" b="b"/>
            <a:pathLst>
              <a:path w="45" h="1024">
                <a:moveTo>
                  <a:pt x="45" y="1024"/>
                </a:moveTo>
                <a:lnTo>
                  <a:pt x="45" y="0"/>
                </a:lnTo>
                <a:lnTo>
                  <a:pt x="0" y="0"/>
                </a:lnTo>
                <a:lnTo>
                  <a:pt x="0" y="1024"/>
                </a:lnTo>
                <a:lnTo>
                  <a:pt x="45" y="1024"/>
                </a:lnTo>
                <a:lnTo>
                  <a:pt x="45" y="1024"/>
                </a:lnTo>
                <a:close/>
              </a:path>
            </a:pathLst>
          </a:custGeom>
          <a:solidFill>
            <a:srgbClr val="D1D3D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5" name="íṡḷîḍè"/>
          <p:cNvSpPr>
            <a:spLocks/>
          </p:cNvSpPr>
          <p:nvPr/>
        </p:nvSpPr>
        <p:spPr bwMode="auto">
          <a:xfrm>
            <a:off x="6336711" y="3806096"/>
            <a:ext cx="137072" cy="456902"/>
          </a:xfrm>
          <a:custGeom>
            <a:avLst/>
            <a:gdLst/>
            <a:ahLst/>
            <a:cxnLst>
              <a:cxn ang="0">
                <a:pos x="45" y="1024"/>
              </a:cxn>
              <a:cxn ang="0">
                <a:pos x="45" y="0"/>
              </a:cxn>
              <a:cxn ang="0">
                <a:pos x="0" y="0"/>
              </a:cxn>
              <a:cxn ang="0">
                <a:pos x="0" y="1024"/>
              </a:cxn>
              <a:cxn ang="0">
                <a:pos x="45" y="1024"/>
              </a:cxn>
              <a:cxn ang="0">
                <a:pos x="45" y="1024"/>
              </a:cxn>
            </a:cxnLst>
            <a:rect l="0" t="0" r="r" b="b"/>
            <a:pathLst>
              <a:path w="45" h="1024">
                <a:moveTo>
                  <a:pt x="45" y="1024"/>
                </a:moveTo>
                <a:lnTo>
                  <a:pt x="45" y="0"/>
                </a:lnTo>
                <a:lnTo>
                  <a:pt x="0" y="0"/>
                </a:lnTo>
                <a:lnTo>
                  <a:pt x="0" y="1024"/>
                </a:lnTo>
                <a:lnTo>
                  <a:pt x="45" y="1024"/>
                </a:lnTo>
                <a:lnTo>
                  <a:pt x="45" y="1024"/>
                </a:lnTo>
                <a:close/>
              </a:path>
            </a:pathLst>
          </a:custGeom>
          <a:solidFill>
            <a:srgbClr val="D1D3D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iṣḻîḍé"/>
          <p:cNvSpPr>
            <a:spLocks/>
          </p:cNvSpPr>
          <p:nvPr/>
        </p:nvSpPr>
        <p:spPr bwMode="auto">
          <a:xfrm>
            <a:off x="7073763" y="1663050"/>
            <a:ext cx="361829" cy="14282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1036" y="45"/>
              </a:cxn>
              <a:cxn ang="0">
                <a:pos x="1036" y="0"/>
              </a:cxn>
              <a:cxn ang="0">
                <a:pos x="0" y="0"/>
              </a:cxn>
              <a:cxn ang="0">
                <a:pos x="0" y="45"/>
              </a:cxn>
              <a:cxn ang="0">
                <a:pos x="0" y="45"/>
              </a:cxn>
            </a:cxnLst>
            <a:rect l="0" t="0" r="r" b="b"/>
            <a:pathLst>
              <a:path w="1036" h="45">
                <a:moveTo>
                  <a:pt x="0" y="45"/>
                </a:moveTo>
                <a:lnTo>
                  <a:pt x="1036" y="45"/>
                </a:lnTo>
                <a:lnTo>
                  <a:pt x="1036" y="0"/>
                </a:lnTo>
                <a:lnTo>
                  <a:pt x="0" y="0"/>
                </a:lnTo>
                <a:lnTo>
                  <a:pt x="0" y="45"/>
                </a:lnTo>
                <a:lnTo>
                  <a:pt x="0" y="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0" name="íṣḻiḍé"/>
          <p:cNvGrpSpPr/>
          <p:nvPr/>
        </p:nvGrpSpPr>
        <p:grpSpPr>
          <a:xfrm>
            <a:off x="7436491" y="1115306"/>
            <a:ext cx="585026" cy="1221964"/>
            <a:chOff x="5341144" y="1623025"/>
            <a:chExt cx="322263" cy="954088"/>
          </a:xfrm>
          <a:solidFill>
            <a:schemeClr val="bg1">
              <a:lumMod val="85000"/>
            </a:schemeClr>
          </a:solidFill>
        </p:grpSpPr>
        <p:sp>
          <p:nvSpPr>
            <p:cNvPr id="99" name="îṥḻïde"/>
            <p:cNvSpPr>
              <a:spLocks/>
            </p:cNvSpPr>
            <p:nvPr/>
          </p:nvSpPr>
          <p:spPr bwMode="auto">
            <a:xfrm>
              <a:off x="5341144" y="1623025"/>
              <a:ext cx="322263" cy="682625"/>
            </a:xfrm>
            <a:custGeom>
              <a:avLst/>
              <a:gdLst/>
              <a:ahLst/>
              <a:cxnLst>
                <a:cxn ang="0">
                  <a:pos x="0" y="261"/>
                </a:cxn>
                <a:cxn ang="0">
                  <a:pos x="0" y="80"/>
                </a:cxn>
                <a:cxn ang="0">
                  <a:pos x="81" y="0"/>
                </a:cxn>
                <a:cxn ang="0">
                  <a:pos x="123" y="0"/>
                </a:cxn>
                <a:cxn ang="0">
                  <a:pos x="123" y="26"/>
                </a:cxn>
                <a:cxn ang="0">
                  <a:pos x="81" y="26"/>
                </a:cxn>
                <a:cxn ang="0">
                  <a:pos x="27" y="80"/>
                </a:cxn>
                <a:cxn ang="0">
                  <a:pos x="27" y="261"/>
                </a:cxn>
                <a:cxn ang="0">
                  <a:pos x="0" y="261"/>
                </a:cxn>
              </a:cxnLst>
              <a:rect l="0" t="0" r="r" b="b"/>
              <a:pathLst>
                <a:path w="123" h="261">
                  <a:moveTo>
                    <a:pt x="0" y="261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36"/>
                    <a:pt x="37" y="0"/>
                    <a:pt x="81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51" y="26"/>
                    <a:pt x="27" y="51"/>
                    <a:pt x="27" y="80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0" y="261"/>
                    <a:pt x="0" y="261"/>
                    <a:pt x="0" y="2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iśľïḑê"/>
            <p:cNvSpPr>
              <a:spLocks/>
            </p:cNvSpPr>
            <p:nvPr/>
          </p:nvSpPr>
          <p:spPr bwMode="auto">
            <a:xfrm>
              <a:off x="5341144" y="1894488"/>
              <a:ext cx="322263" cy="682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0"/>
                </a:cxn>
                <a:cxn ang="0">
                  <a:pos x="81" y="261"/>
                </a:cxn>
                <a:cxn ang="0">
                  <a:pos x="123" y="261"/>
                </a:cxn>
                <a:cxn ang="0">
                  <a:pos x="123" y="234"/>
                </a:cxn>
                <a:cxn ang="0">
                  <a:pos x="81" y="234"/>
                </a:cxn>
                <a:cxn ang="0">
                  <a:pos x="27" y="180"/>
                </a:cxn>
                <a:cxn ang="0">
                  <a:pos x="27" y="0"/>
                </a:cxn>
                <a:cxn ang="0">
                  <a:pos x="0" y="0"/>
                </a:cxn>
              </a:cxnLst>
              <a:rect l="0" t="0" r="r" b="b"/>
              <a:pathLst>
                <a:path w="123" h="261">
                  <a:moveTo>
                    <a:pt x="0" y="0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0" y="225"/>
                    <a:pt x="37" y="261"/>
                    <a:pt x="81" y="261"/>
                  </a:cubicBezTo>
                  <a:cubicBezTo>
                    <a:pt x="123" y="261"/>
                    <a:pt x="123" y="261"/>
                    <a:pt x="123" y="261"/>
                  </a:cubicBezTo>
                  <a:cubicBezTo>
                    <a:pt x="123" y="234"/>
                    <a:pt x="123" y="234"/>
                    <a:pt x="123" y="234"/>
                  </a:cubicBezTo>
                  <a:cubicBezTo>
                    <a:pt x="81" y="234"/>
                    <a:pt x="81" y="234"/>
                    <a:pt x="81" y="234"/>
                  </a:cubicBezTo>
                  <a:cubicBezTo>
                    <a:pt x="51" y="234"/>
                    <a:pt x="27" y="210"/>
                    <a:pt x="27" y="18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3" name="iṣlidê"/>
          <p:cNvSpPr>
            <a:spLocks/>
          </p:cNvSpPr>
          <p:nvPr/>
        </p:nvSpPr>
        <p:spPr bwMode="auto">
          <a:xfrm>
            <a:off x="5446540" y="2505688"/>
            <a:ext cx="1938224" cy="147549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îsľïďè"/>
          <p:cNvSpPr>
            <a:spLocks/>
          </p:cNvSpPr>
          <p:nvPr/>
        </p:nvSpPr>
        <p:spPr bwMode="auto">
          <a:xfrm>
            <a:off x="5652267" y="2679806"/>
            <a:ext cx="1526771" cy="1134836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课程作业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管理系统</a:t>
            </a:r>
          </a:p>
        </p:txBody>
      </p:sp>
      <p:grpSp>
        <p:nvGrpSpPr>
          <p:cNvPr id="36" name="ísḻîdê"/>
          <p:cNvGrpSpPr/>
          <p:nvPr/>
        </p:nvGrpSpPr>
        <p:grpSpPr>
          <a:xfrm>
            <a:off x="8017261" y="698932"/>
            <a:ext cx="985136" cy="980043"/>
            <a:chOff x="5615781" y="1351563"/>
            <a:chExt cx="614363" cy="611187"/>
          </a:xfrm>
        </p:grpSpPr>
        <p:sp>
          <p:nvSpPr>
            <p:cNvPr id="84" name="ísľíḑè"/>
            <p:cNvSpPr>
              <a:spLocks/>
            </p:cNvSpPr>
            <p:nvPr/>
          </p:nvSpPr>
          <p:spPr bwMode="auto">
            <a:xfrm>
              <a:off x="5615781" y="1351563"/>
              <a:ext cx="614363" cy="6111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ŝḻiďè"/>
            <p:cNvSpPr>
              <a:spLocks/>
            </p:cNvSpPr>
            <p:nvPr/>
          </p:nvSpPr>
          <p:spPr bwMode="auto">
            <a:xfrm>
              <a:off x="5680869" y="1419825"/>
              <a:ext cx="484188" cy="48101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02" y="1"/>
                </a:cxn>
                <a:cxn ang="0">
                  <a:pos x="160" y="30"/>
                </a:cxn>
                <a:cxn ang="0">
                  <a:pos x="165" y="37"/>
                </a:cxn>
                <a:cxn ang="0">
                  <a:pos x="182" y="105"/>
                </a:cxn>
                <a:cxn ang="0">
                  <a:pos x="180" y="114"/>
                </a:cxn>
                <a:cxn ang="0">
                  <a:pos x="139" y="169"/>
                </a:cxn>
                <a:cxn ang="0">
                  <a:pos x="132" y="173"/>
                </a:cxn>
                <a:cxn ang="0">
                  <a:pos x="66" y="178"/>
                </a:cxn>
                <a:cxn ang="0">
                  <a:pos x="57" y="175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6" y="4"/>
                </a:cxn>
                <a:cxn ang="0">
                  <a:pos x="92" y="0"/>
                </a:cxn>
              </a:cxnLst>
              <a:rect l="0" t="0" r="r" b="b"/>
              <a:pathLst>
                <a:path w="185" h="184">
                  <a:moveTo>
                    <a:pt x="92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25" y="4"/>
                    <a:pt x="143" y="13"/>
                    <a:pt x="160" y="30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80" y="58"/>
                    <a:pt x="185" y="80"/>
                    <a:pt x="182" y="105"/>
                  </a:cubicBezTo>
                  <a:cubicBezTo>
                    <a:pt x="180" y="114"/>
                    <a:pt x="180" y="114"/>
                    <a:pt x="180" y="114"/>
                  </a:cubicBezTo>
                  <a:cubicBezTo>
                    <a:pt x="174" y="137"/>
                    <a:pt x="160" y="155"/>
                    <a:pt x="139" y="169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10" y="183"/>
                    <a:pt x="89" y="184"/>
                    <a:pt x="66" y="178"/>
                  </a:cubicBezTo>
                  <a:cubicBezTo>
                    <a:pt x="57" y="175"/>
                    <a:pt x="57" y="175"/>
                    <a:pt x="57" y="175"/>
                  </a:cubicBezTo>
                  <a:cubicBezTo>
                    <a:pt x="35" y="164"/>
                    <a:pt x="19" y="149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6"/>
                    <a:pt x="1" y="77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5" y="26"/>
                    <a:pt x="42" y="12"/>
                    <a:pt x="66" y="4"/>
                  </a:cubicBezTo>
                  <a:cubicBezTo>
                    <a:pt x="75" y="2"/>
                    <a:pt x="83" y="1"/>
                    <a:pt x="92" y="0"/>
                  </a:cubicBezTo>
                  <a:close/>
                </a:path>
              </a:pathLst>
            </a:custGeom>
            <a:solidFill>
              <a:srgbClr val="ADE9F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教师</a:t>
              </a:r>
              <a:endParaRPr sz="2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îsļidè"/>
          <p:cNvSpPr>
            <a:spLocks/>
          </p:cNvSpPr>
          <p:nvPr/>
        </p:nvSpPr>
        <p:spPr bwMode="auto">
          <a:xfrm>
            <a:off x="5373736" y="1665497"/>
            <a:ext cx="361829" cy="14282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1036" y="45"/>
              </a:cxn>
              <a:cxn ang="0">
                <a:pos x="1036" y="0"/>
              </a:cxn>
              <a:cxn ang="0">
                <a:pos x="0" y="0"/>
              </a:cxn>
              <a:cxn ang="0">
                <a:pos x="0" y="45"/>
              </a:cxn>
              <a:cxn ang="0">
                <a:pos x="0" y="45"/>
              </a:cxn>
            </a:cxnLst>
            <a:rect l="0" t="0" r="r" b="b"/>
            <a:pathLst>
              <a:path w="1036" h="45">
                <a:moveTo>
                  <a:pt x="0" y="45"/>
                </a:moveTo>
                <a:lnTo>
                  <a:pt x="1036" y="45"/>
                </a:lnTo>
                <a:lnTo>
                  <a:pt x="1036" y="0"/>
                </a:lnTo>
                <a:lnTo>
                  <a:pt x="0" y="0"/>
                </a:lnTo>
                <a:lnTo>
                  <a:pt x="0" y="45"/>
                </a:lnTo>
                <a:lnTo>
                  <a:pt x="0" y="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9" name="íśḷiďê"/>
          <p:cNvGrpSpPr/>
          <p:nvPr/>
        </p:nvGrpSpPr>
        <p:grpSpPr>
          <a:xfrm>
            <a:off x="4801697" y="1147764"/>
            <a:ext cx="585239" cy="1221964"/>
            <a:chOff x="3480594" y="1623025"/>
            <a:chExt cx="317500" cy="954088"/>
          </a:xfrm>
          <a:solidFill>
            <a:schemeClr val="bg1">
              <a:lumMod val="85000"/>
            </a:schemeClr>
          </a:solidFill>
        </p:grpSpPr>
        <p:sp>
          <p:nvSpPr>
            <p:cNvPr id="101" name="îŝḷïḋè"/>
            <p:cNvSpPr>
              <a:spLocks/>
            </p:cNvSpPr>
            <p:nvPr/>
          </p:nvSpPr>
          <p:spPr bwMode="auto">
            <a:xfrm>
              <a:off x="3480594" y="1623025"/>
              <a:ext cx="317500" cy="682625"/>
            </a:xfrm>
            <a:custGeom>
              <a:avLst/>
              <a:gdLst/>
              <a:ahLst/>
              <a:cxnLst>
                <a:cxn ang="0">
                  <a:pos x="122" y="261"/>
                </a:cxn>
                <a:cxn ang="0">
                  <a:pos x="122" y="80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26"/>
                </a:cxn>
                <a:cxn ang="0">
                  <a:pos x="42" y="26"/>
                </a:cxn>
                <a:cxn ang="0">
                  <a:pos x="96" y="80"/>
                </a:cxn>
                <a:cxn ang="0">
                  <a:pos x="96" y="261"/>
                </a:cxn>
                <a:cxn ang="0">
                  <a:pos x="122" y="261"/>
                </a:cxn>
              </a:cxnLst>
              <a:rect l="0" t="0" r="r" b="b"/>
              <a:pathLst>
                <a:path w="122" h="261">
                  <a:moveTo>
                    <a:pt x="122" y="261"/>
                  </a:moveTo>
                  <a:cubicBezTo>
                    <a:pt x="122" y="80"/>
                    <a:pt x="122" y="80"/>
                    <a:pt x="122" y="80"/>
                  </a:cubicBezTo>
                  <a:cubicBezTo>
                    <a:pt x="122" y="36"/>
                    <a:pt x="86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71" y="26"/>
                    <a:pt x="96" y="51"/>
                    <a:pt x="96" y="80"/>
                  </a:cubicBezTo>
                  <a:cubicBezTo>
                    <a:pt x="96" y="261"/>
                    <a:pt x="96" y="261"/>
                    <a:pt x="96" y="261"/>
                  </a:cubicBezTo>
                  <a:cubicBezTo>
                    <a:pt x="122" y="261"/>
                    <a:pt x="122" y="261"/>
                    <a:pt x="122" y="2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iṧḻîḑè"/>
            <p:cNvSpPr>
              <a:spLocks/>
            </p:cNvSpPr>
            <p:nvPr/>
          </p:nvSpPr>
          <p:spPr bwMode="auto">
            <a:xfrm>
              <a:off x="3480594" y="1894488"/>
              <a:ext cx="317500" cy="682625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2" y="180"/>
                </a:cxn>
                <a:cxn ang="0">
                  <a:pos x="42" y="261"/>
                </a:cxn>
                <a:cxn ang="0">
                  <a:pos x="0" y="261"/>
                </a:cxn>
                <a:cxn ang="0">
                  <a:pos x="0" y="234"/>
                </a:cxn>
                <a:cxn ang="0">
                  <a:pos x="42" y="234"/>
                </a:cxn>
                <a:cxn ang="0">
                  <a:pos x="96" y="180"/>
                </a:cxn>
                <a:cxn ang="0">
                  <a:pos x="96" y="0"/>
                </a:cxn>
                <a:cxn ang="0">
                  <a:pos x="122" y="0"/>
                </a:cxn>
              </a:cxnLst>
              <a:rect l="0" t="0" r="r" b="b"/>
              <a:pathLst>
                <a:path w="122" h="261">
                  <a:moveTo>
                    <a:pt x="122" y="0"/>
                  </a:moveTo>
                  <a:cubicBezTo>
                    <a:pt x="122" y="180"/>
                    <a:pt x="122" y="180"/>
                    <a:pt x="122" y="180"/>
                  </a:cubicBezTo>
                  <a:cubicBezTo>
                    <a:pt x="122" y="225"/>
                    <a:pt x="86" y="261"/>
                    <a:pt x="42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42" y="234"/>
                    <a:pt x="42" y="234"/>
                    <a:pt x="42" y="234"/>
                  </a:cubicBezTo>
                  <a:cubicBezTo>
                    <a:pt x="71" y="234"/>
                    <a:pt x="96" y="210"/>
                    <a:pt x="96" y="18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22" y="0"/>
                    <a:pt x="12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ïşḷíḋê"/>
          <p:cNvGrpSpPr/>
          <p:nvPr/>
        </p:nvGrpSpPr>
        <p:grpSpPr>
          <a:xfrm>
            <a:off x="3831232" y="1805432"/>
            <a:ext cx="977806" cy="980339"/>
            <a:chOff x="2913856" y="2330463"/>
            <a:chExt cx="612775" cy="614362"/>
          </a:xfrm>
        </p:grpSpPr>
        <p:sp>
          <p:nvSpPr>
            <p:cNvPr id="87" name="íSlíḍe"/>
            <p:cNvSpPr>
              <a:spLocks/>
            </p:cNvSpPr>
            <p:nvPr/>
          </p:nvSpPr>
          <p:spPr bwMode="auto">
            <a:xfrm>
              <a:off x="2913856" y="2330463"/>
              <a:ext cx="612775" cy="6143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ṣlïḑè"/>
            <p:cNvSpPr>
              <a:spLocks/>
            </p:cNvSpPr>
            <p:nvPr/>
          </p:nvSpPr>
          <p:spPr bwMode="auto">
            <a:xfrm>
              <a:off x="2978944" y="2401900"/>
              <a:ext cx="482600" cy="48101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02" y="0"/>
                </a:cxn>
                <a:cxn ang="0">
                  <a:pos x="159" y="30"/>
                </a:cxn>
                <a:cxn ang="0">
                  <a:pos x="165" y="36"/>
                </a:cxn>
                <a:cxn ang="0">
                  <a:pos x="182" y="104"/>
                </a:cxn>
                <a:cxn ang="0">
                  <a:pos x="180" y="113"/>
                </a:cxn>
                <a:cxn ang="0">
                  <a:pos x="139" y="168"/>
                </a:cxn>
                <a:cxn ang="0">
                  <a:pos x="131" y="172"/>
                </a:cxn>
                <a:cxn ang="0">
                  <a:pos x="65" y="177"/>
                </a:cxn>
                <a:cxn ang="0">
                  <a:pos x="57" y="174"/>
                </a:cxn>
                <a:cxn ang="0">
                  <a:pos x="9" y="126"/>
                </a:cxn>
                <a:cxn ang="0">
                  <a:pos x="6" y="117"/>
                </a:cxn>
                <a:cxn ang="0">
                  <a:pos x="9" y="55"/>
                </a:cxn>
                <a:cxn ang="0">
                  <a:pos x="13" y="47"/>
                </a:cxn>
                <a:cxn ang="0">
                  <a:pos x="65" y="4"/>
                </a:cxn>
                <a:cxn ang="0">
                  <a:pos x="92" y="0"/>
                </a:cxn>
              </a:cxnLst>
              <a:rect l="0" t="0" r="r" b="b"/>
              <a:pathLst>
                <a:path w="185" h="184">
                  <a:moveTo>
                    <a:pt x="92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25" y="3"/>
                    <a:pt x="143" y="13"/>
                    <a:pt x="159" y="30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80" y="57"/>
                    <a:pt x="185" y="79"/>
                    <a:pt x="182" y="104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73" y="137"/>
                    <a:pt x="160" y="155"/>
                    <a:pt x="139" y="168"/>
                  </a:cubicBezTo>
                  <a:cubicBezTo>
                    <a:pt x="131" y="172"/>
                    <a:pt x="131" y="172"/>
                    <a:pt x="131" y="172"/>
                  </a:cubicBezTo>
                  <a:cubicBezTo>
                    <a:pt x="110" y="182"/>
                    <a:pt x="88" y="184"/>
                    <a:pt x="65" y="177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35" y="164"/>
                    <a:pt x="19" y="148"/>
                    <a:pt x="9" y="12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0" y="96"/>
                    <a:pt x="1" y="76"/>
                    <a:pt x="9" y="55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5" y="26"/>
                    <a:pt x="42" y="12"/>
                    <a:pt x="65" y="4"/>
                  </a:cubicBezTo>
                  <a:cubicBezTo>
                    <a:pt x="75" y="1"/>
                    <a:pt x="83" y="0"/>
                    <a:pt x="92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DEEBF7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二级管理员</a:t>
              </a:r>
              <a:endParaRPr sz="14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ïşľîḓé"/>
          <p:cNvGrpSpPr/>
          <p:nvPr/>
        </p:nvGrpSpPr>
        <p:grpSpPr>
          <a:xfrm>
            <a:off x="3829962" y="731390"/>
            <a:ext cx="980347" cy="977806"/>
            <a:chOff x="2913856" y="1351563"/>
            <a:chExt cx="612775" cy="611187"/>
          </a:xfrm>
        </p:grpSpPr>
        <p:sp>
          <p:nvSpPr>
            <p:cNvPr id="81" name="îṧľiďé"/>
            <p:cNvSpPr>
              <a:spLocks/>
            </p:cNvSpPr>
            <p:nvPr/>
          </p:nvSpPr>
          <p:spPr bwMode="auto">
            <a:xfrm>
              <a:off x="2913856" y="1351563"/>
              <a:ext cx="612775" cy="6111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íśľîḋe"/>
            <p:cNvSpPr>
              <a:spLocks/>
            </p:cNvSpPr>
            <p:nvPr/>
          </p:nvSpPr>
          <p:spPr bwMode="auto">
            <a:xfrm>
              <a:off x="2978944" y="1419825"/>
              <a:ext cx="482600" cy="48101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02" y="1"/>
                </a:cxn>
                <a:cxn ang="0">
                  <a:pos x="159" y="30"/>
                </a:cxn>
                <a:cxn ang="0">
                  <a:pos x="165" y="37"/>
                </a:cxn>
                <a:cxn ang="0">
                  <a:pos x="182" y="105"/>
                </a:cxn>
                <a:cxn ang="0">
                  <a:pos x="180" y="114"/>
                </a:cxn>
                <a:cxn ang="0">
                  <a:pos x="139" y="169"/>
                </a:cxn>
                <a:cxn ang="0">
                  <a:pos x="131" y="173"/>
                </a:cxn>
                <a:cxn ang="0">
                  <a:pos x="65" y="178"/>
                </a:cxn>
                <a:cxn ang="0">
                  <a:pos x="57" y="175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5" y="4"/>
                </a:cxn>
                <a:cxn ang="0">
                  <a:pos x="92" y="0"/>
                </a:cxn>
              </a:cxnLst>
              <a:rect l="0" t="0" r="r" b="b"/>
              <a:pathLst>
                <a:path w="185" h="184">
                  <a:moveTo>
                    <a:pt x="92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25" y="4"/>
                    <a:pt x="143" y="13"/>
                    <a:pt x="159" y="30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80" y="58"/>
                    <a:pt x="185" y="80"/>
                    <a:pt x="182" y="105"/>
                  </a:cubicBezTo>
                  <a:cubicBezTo>
                    <a:pt x="180" y="114"/>
                    <a:pt x="180" y="114"/>
                    <a:pt x="180" y="114"/>
                  </a:cubicBezTo>
                  <a:cubicBezTo>
                    <a:pt x="173" y="137"/>
                    <a:pt x="160" y="155"/>
                    <a:pt x="139" y="169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10" y="183"/>
                    <a:pt x="88" y="184"/>
                    <a:pt x="65" y="178"/>
                  </a:cubicBezTo>
                  <a:cubicBezTo>
                    <a:pt x="57" y="175"/>
                    <a:pt x="57" y="175"/>
                    <a:pt x="57" y="175"/>
                  </a:cubicBezTo>
                  <a:cubicBezTo>
                    <a:pt x="35" y="164"/>
                    <a:pt x="19" y="149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6"/>
                    <a:pt x="1" y="77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5" y="26"/>
                    <a:pt x="42" y="12"/>
                    <a:pt x="65" y="4"/>
                  </a:cubicBezTo>
                  <a:cubicBezTo>
                    <a:pt x="75" y="2"/>
                    <a:pt x="83" y="1"/>
                    <a:pt x="92" y="0"/>
                  </a:cubicBezTo>
                  <a:close/>
                </a:path>
              </a:pathLst>
            </a:custGeom>
            <a:solidFill>
              <a:srgbClr val="ADE9F1"/>
            </a:solidFill>
            <a:ln w="9525">
              <a:solidFill>
                <a:srgbClr val="ADE9F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管理员</a:t>
              </a:r>
              <a:endParaRPr sz="14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í$lïde"/>
          <p:cNvGrpSpPr/>
          <p:nvPr/>
        </p:nvGrpSpPr>
        <p:grpSpPr>
          <a:xfrm>
            <a:off x="8014389" y="1772974"/>
            <a:ext cx="985137" cy="985136"/>
            <a:chOff x="5615781" y="2234213"/>
            <a:chExt cx="614363" cy="614362"/>
          </a:xfrm>
        </p:grpSpPr>
        <p:sp>
          <p:nvSpPr>
            <p:cNvPr id="61" name="i$1iḍê"/>
            <p:cNvSpPr>
              <a:spLocks/>
            </p:cNvSpPr>
            <p:nvPr/>
          </p:nvSpPr>
          <p:spPr bwMode="auto">
            <a:xfrm>
              <a:off x="5615781" y="2234213"/>
              <a:ext cx="614363" cy="6143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sļíḑê"/>
            <p:cNvSpPr>
              <a:spLocks/>
            </p:cNvSpPr>
            <p:nvPr/>
          </p:nvSpPr>
          <p:spPr bwMode="auto">
            <a:xfrm>
              <a:off x="5680869" y="2305650"/>
              <a:ext cx="484188" cy="48101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02" y="0"/>
                </a:cxn>
                <a:cxn ang="0">
                  <a:pos x="160" y="30"/>
                </a:cxn>
                <a:cxn ang="0">
                  <a:pos x="165" y="36"/>
                </a:cxn>
                <a:cxn ang="0">
                  <a:pos x="182" y="104"/>
                </a:cxn>
                <a:cxn ang="0">
                  <a:pos x="180" y="113"/>
                </a:cxn>
                <a:cxn ang="0">
                  <a:pos x="139" y="168"/>
                </a:cxn>
                <a:cxn ang="0">
                  <a:pos x="132" y="172"/>
                </a:cxn>
                <a:cxn ang="0">
                  <a:pos x="66" y="177"/>
                </a:cxn>
                <a:cxn ang="0">
                  <a:pos x="57" y="174"/>
                </a:cxn>
                <a:cxn ang="0">
                  <a:pos x="9" y="126"/>
                </a:cxn>
                <a:cxn ang="0">
                  <a:pos x="6" y="117"/>
                </a:cxn>
                <a:cxn ang="0">
                  <a:pos x="9" y="55"/>
                </a:cxn>
                <a:cxn ang="0">
                  <a:pos x="13" y="47"/>
                </a:cxn>
                <a:cxn ang="0">
                  <a:pos x="66" y="4"/>
                </a:cxn>
                <a:cxn ang="0">
                  <a:pos x="92" y="0"/>
                </a:cxn>
              </a:cxnLst>
              <a:rect l="0" t="0" r="r" b="b"/>
              <a:pathLst>
                <a:path w="185" h="184">
                  <a:moveTo>
                    <a:pt x="92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25" y="3"/>
                    <a:pt x="143" y="13"/>
                    <a:pt x="160" y="30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80" y="57"/>
                    <a:pt x="185" y="79"/>
                    <a:pt x="182" y="104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74" y="137"/>
                    <a:pt x="160" y="155"/>
                    <a:pt x="139" y="168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10" y="182"/>
                    <a:pt x="89" y="184"/>
                    <a:pt x="66" y="177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35" y="164"/>
                    <a:pt x="19" y="148"/>
                    <a:pt x="9" y="12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0" y="96"/>
                    <a:pt x="1" y="76"/>
                    <a:pt x="9" y="55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5" y="26"/>
                    <a:pt x="42" y="12"/>
                    <a:pt x="66" y="4"/>
                  </a:cubicBezTo>
                  <a:cubicBezTo>
                    <a:pt x="75" y="1"/>
                    <a:pt x="83" y="0"/>
                    <a:pt x="92" y="0"/>
                  </a:cubicBezTo>
                  <a:close/>
                </a:path>
              </a:pathLst>
            </a:custGeom>
            <a:solidFill>
              <a:srgbClr val="DEEBF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</a:t>
              </a:r>
              <a:endParaRPr sz="2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íşľîḓê"/>
          <p:cNvSpPr>
            <a:spLocks/>
          </p:cNvSpPr>
          <p:nvPr/>
        </p:nvSpPr>
        <p:spPr bwMode="auto">
          <a:xfrm>
            <a:off x="1697082" y="4102711"/>
            <a:ext cx="5064551" cy="825473"/>
          </a:xfrm>
          <a:custGeom>
            <a:avLst/>
            <a:gdLst/>
            <a:ahLst/>
            <a:cxnLst>
              <a:cxn ang="0">
                <a:pos x="453" y="0"/>
              </a:cxn>
              <a:cxn ang="0">
                <a:pos x="80" y="0"/>
              </a:cxn>
              <a:cxn ang="0">
                <a:pos x="0" y="80"/>
              </a:cxn>
              <a:cxn ang="0">
                <a:pos x="0" y="165"/>
              </a:cxn>
              <a:cxn ang="0">
                <a:pos x="27" y="165"/>
              </a:cxn>
              <a:cxn ang="0">
                <a:pos x="27" y="80"/>
              </a:cxn>
              <a:cxn ang="0">
                <a:pos x="80" y="27"/>
              </a:cxn>
              <a:cxn ang="0">
                <a:pos x="453" y="27"/>
              </a:cxn>
              <a:cxn ang="0">
                <a:pos x="453" y="0"/>
              </a:cxn>
            </a:cxnLst>
            <a:rect l="0" t="0" r="r" b="b"/>
            <a:pathLst>
              <a:path w="453" h="165">
                <a:moveTo>
                  <a:pt x="453" y="0"/>
                </a:moveTo>
                <a:cubicBezTo>
                  <a:pt x="80" y="0"/>
                  <a:pt x="80" y="0"/>
                  <a:pt x="80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165"/>
                  <a:pt x="0" y="165"/>
                  <a:pt x="0" y="165"/>
                </a:cubicBezTo>
                <a:cubicBezTo>
                  <a:pt x="27" y="165"/>
                  <a:pt x="27" y="165"/>
                  <a:pt x="27" y="165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51"/>
                  <a:pt x="51" y="27"/>
                  <a:pt x="80" y="27"/>
                </a:cubicBezTo>
                <a:cubicBezTo>
                  <a:pt x="453" y="27"/>
                  <a:pt x="453" y="27"/>
                  <a:pt x="453" y="27"/>
                </a:cubicBezTo>
                <a:cubicBezTo>
                  <a:pt x="453" y="0"/>
                  <a:pt x="453" y="0"/>
                  <a:pt x="45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íṡļíḓé"/>
          <p:cNvSpPr>
            <a:spLocks/>
          </p:cNvSpPr>
          <p:nvPr/>
        </p:nvSpPr>
        <p:spPr bwMode="auto">
          <a:xfrm>
            <a:off x="6390013" y="4102711"/>
            <a:ext cx="4685331" cy="82547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73" y="0"/>
              </a:cxn>
              <a:cxn ang="0">
                <a:pos x="454" y="80"/>
              </a:cxn>
              <a:cxn ang="0">
                <a:pos x="454" y="165"/>
              </a:cxn>
              <a:cxn ang="0">
                <a:pos x="427" y="165"/>
              </a:cxn>
              <a:cxn ang="0">
                <a:pos x="427" y="80"/>
              </a:cxn>
              <a:cxn ang="0">
                <a:pos x="373" y="27"/>
              </a:cxn>
              <a:cxn ang="0">
                <a:pos x="0" y="27"/>
              </a:cxn>
              <a:cxn ang="0">
                <a:pos x="0" y="0"/>
              </a:cxn>
            </a:cxnLst>
            <a:rect l="0" t="0" r="r" b="b"/>
            <a:pathLst>
              <a:path w="454" h="165">
                <a:moveTo>
                  <a:pt x="0" y="0"/>
                </a:moveTo>
                <a:cubicBezTo>
                  <a:pt x="373" y="0"/>
                  <a:pt x="373" y="0"/>
                  <a:pt x="373" y="0"/>
                </a:cubicBezTo>
                <a:cubicBezTo>
                  <a:pt x="418" y="0"/>
                  <a:pt x="454" y="36"/>
                  <a:pt x="454" y="80"/>
                </a:cubicBezTo>
                <a:cubicBezTo>
                  <a:pt x="454" y="165"/>
                  <a:pt x="454" y="165"/>
                  <a:pt x="454" y="165"/>
                </a:cubicBezTo>
                <a:cubicBezTo>
                  <a:pt x="427" y="165"/>
                  <a:pt x="427" y="165"/>
                  <a:pt x="427" y="165"/>
                </a:cubicBezTo>
                <a:cubicBezTo>
                  <a:pt x="427" y="80"/>
                  <a:pt x="427" y="80"/>
                  <a:pt x="427" y="80"/>
                </a:cubicBezTo>
                <a:cubicBezTo>
                  <a:pt x="427" y="51"/>
                  <a:pt x="403" y="27"/>
                  <a:pt x="373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8" name="ïš1ïdê"/>
          <p:cNvGrpSpPr/>
          <p:nvPr/>
        </p:nvGrpSpPr>
        <p:grpSpPr>
          <a:xfrm>
            <a:off x="4782235" y="4102711"/>
            <a:ext cx="3267899" cy="825473"/>
            <a:chOff x="4085431" y="2927950"/>
            <a:chExt cx="971550" cy="430212"/>
          </a:xfrm>
          <a:solidFill>
            <a:schemeClr val="bg1">
              <a:lumMod val="85000"/>
            </a:schemeClr>
          </a:solidFill>
        </p:grpSpPr>
        <p:sp>
          <p:nvSpPr>
            <p:cNvPr id="103" name="îs1îde"/>
            <p:cNvSpPr>
              <a:spLocks/>
            </p:cNvSpPr>
            <p:nvPr/>
          </p:nvSpPr>
          <p:spPr bwMode="auto">
            <a:xfrm>
              <a:off x="4085431" y="2927950"/>
              <a:ext cx="777082" cy="430212"/>
            </a:xfrm>
            <a:custGeom>
              <a:avLst/>
              <a:gdLst/>
              <a:ahLst/>
              <a:cxnLst>
                <a:cxn ang="0">
                  <a:pos x="453" y="0"/>
                </a:cxn>
                <a:cxn ang="0">
                  <a:pos x="81" y="0"/>
                </a:cxn>
                <a:cxn ang="0">
                  <a:pos x="0" y="80"/>
                </a:cxn>
                <a:cxn ang="0">
                  <a:pos x="0" y="165"/>
                </a:cxn>
                <a:cxn ang="0">
                  <a:pos x="27" y="165"/>
                </a:cxn>
                <a:cxn ang="0">
                  <a:pos x="27" y="80"/>
                </a:cxn>
                <a:cxn ang="0">
                  <a:pos x="81" y="27"/>
                </a:cxn>
                <a:cxn ang="0">
                  <a:pos x="453" y="27"/>
                </a:cxn>
                <a:cxn ang="0">
                  <a:pos x="453" y="0"/>
                </a:cxn>
              </a:cxnLst>
              <a:rect l="0" t="0" r="r" b="b"/>
              <a:pathLst>
                <a:path w="453" h="165">
                  <a:moveTo>
                    <a:pt x="453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51"/>
                    <a:pt x="51" y="27"/>
                    <a:pt x="81" y="27"/>
                  </a:cubicBezTo>
                  <a:cubicBezTo>
                    <a:pt x="453" y="27"/>
                    <a:pt x="453" y="27"/>
                    <a:pt x="453" y="27"/>
                  </a:cubicBezTo>
                  <a:cubicBezTo>
                    <a:pt x="453" y="0"/>
                    <a:pt x="453" y="0"/>
                    <a:pt x="45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ïślíḑê"/>
            <p:cNvSpPr>
              <a:spLocks/>
            </p:cNvSpPr>
            <p:nvPr/>
          </p:nvSpPr>
          <p:spPr bwMode="auto">
            <a:xfrm>
              <a:off x="4257675" y="2927950"/>
              <a:ext cx="799306" cy="430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3" y="0"/>
                </a:cxn>
                <a:cxn ang="0">
                  <a:pos x="454" y="80"/>
                </a:cxn>
                <a:cxn ang="0">
                  <a:pos x="454" y="165"/>
                </a:cxn>
                <a:cxn ang="0">
                  <a:pos x="427" y="165"/>
                </a:cxn>
                <a:cxn ang="0">
                  <a:pos x="427" y="80"/>
                </a:cxn>
                <a:cxn ang="0">
                  <a:pos x="373" y="27"/>
                </a:cxn>
                <a:cxn ang="0">
                  <a:pos x="0" y="27"/>
                </a:cxn>
                <a:cxn ang="0">
                  <a:pos x="0" y="0"/>
                </a:cxn>
              </a:cxnLst>
              <a:rect l="0" t="0" r="r" b="b"/>
              <a:pathLst>
                <a:path w="454" h="165">
                  <a:moveTo>
                    <a:pt x="0" y="0"/>
                  </a:moveTo>
                  <a:cubicBezTo>
                    <a:pt x="373" y="0"/>
                    <a:pt x="373" y="0"/>
                    <a:pt x="373" y="0"/>
                  </a:cubicBezTo>
                  <a:cubicBezTo>
                    <a:pt x="418" y="0"/>
                    <a:pt x="454" y="36"/>
                    <a:pt x="454" y="80"/>
                  </a:cubicBezTo>
                  <a:cubicBezTo>
                    <a:pt x="454" y="165"/>
                    <a:pt x="454" y="165"/>
                    <a:pt x="454" y="165"/>
                  </a:cubicBezTo>
                  <a:cubicBezTo>
                    <a:pt x="427" y="165"/>
                    <a:pt x="427" y="165"/>
                    <a:pt x="427" y="165"/>
                  </a:cubicBezTo>
                  <a:cubicBezTo>
                    <a:pt x="427" y="80"/>
                    <a:pt x="427" y="80"/>
                    <a:pt x="427" y="80"/>
                  </a:cubicBezTo>
                  <a:cubicBezTo>
                    <a:pt x="427" y="51"/>
                    <a:pt x="403" y="27"/>
                    <a:pt x="373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1" name="iṧľîḓe"/>
          <p:cNvSpPr>
            <a:spLocks/>
          </p:cNvSpPr>
          <p:nvPr/>
        </p:nvSpPr>
        <p:spPr bwMode="auto">
          <a:xfrm>
            <a:off x="6390013" y="4102711"/>
            <a:ext cx="3214597" cy="82547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73" y="0"/>
              </a:cxn>
              <a:cxn ang="0">
                <a:pos x="453" y="80"/>
              </a:cxn>
              <a:cxn ang="0">
                <a:pos x="453" y="446"/>
              </a:cxn>
              <a:cxn ang="0">
                <a:pos x="426" y="446"/>
              </a:cxn>
              <a:cxn ang="0">
                <a:pos x="426" y="80"/>
              </a:cxn>
              <a:cxn ang="0">
                <a:pos x="373" y="27"/>
              </a:cxn>
              <a:cxn ang="0">
                <a:pos x="0" y="27"/>
              </a:cxn>
              <a:cxn ang="0">
                <a:pos x="0" y="0"/>
              </a:cxn>
            </a:cxnLst>
            <a:rect l="0" t="0" r="r" b="b"/>
            <a:pathLst>
              <a:path w="453" h="446">
                <a:moveTo>
                  <a:pt x="0" y="0"/>
                </a:moveTo>
                <a:cubicBezTo>
                  <a:pt x="373" y="0"/>
                  <a:pt x="373" y="0"/>
                  <a:pt x="373" y="0"/>
                </a:cubicBezTo>
                <a:cubicBezTo>
                  <a:pt x="417" y="0"/>
                  <a:pt x="453" y="36"/>
                  <a:pt x="453" y="80"/>
                </a:cubicBezTo>
                <a:cubicBezTo>
                  <a:pt x="453" y="446"/>
                  <a:pt x="453" y="446"/>
                  <a:pt x="453" y="446"/>
                </a:cubicBezTo>
                <a:cubicBezTo>
                  <a:pt x="426" y="446"/>
                  <a:pt x="426" y="446"/>
                  <a:pt x="426" y="446"/>
                </a:cubicBezTo>
                <a:cubicBezTo>
                  <a:pt x="426" y="80"/>
                  <a:pt x="426" y="80"/>
                  <a:pt x="426" y="80"/>
                </a:cubicBezTo>
                <a:cubicBezTo>
                  <a:pt x="426" y="51"/>
                  <a:pt x="402" y="27"/>
                  <a:pt x="373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išľîde"/>
          <p:cNvSpPr>
            <a:spLocks/>
          </p:cNvSpPr>
          <p:nvPr/>
        </p:nvSpPr>
        <p:spPr bwMode="auto">
          <a:xfrm>
            <a:off x="3255647" y="4102711"/>
            <a:ext cx="3161786" cy="825473"/>
          </a:xfrm>
          <a:custGeom>
            <a:avLst/>
            <a:gdLst/>
            <a:ahLst/>
            <a:cxnLst>
              <a:cxn ang="0">
                <a:pos x="454" y="0"/>
              </a:cxn>
              <a:cxn ang="0">
                <a:pos x="81" y="0"/>
              </a:cxn>
              <a:cxn ang="0">
                <a:pos x="0" y="80"/>
              </a:cxn>
              <a:cxn ang="0">
                <a:pos x="0" y="446"/>
              </a:cxn>
              <a:cxn ang="0">
                <a:pos x="27" y="446"/>
              </a:cxn>
              <a:cxn ang="0">
                <a:pos x="27" y="80"/>
              </a:cxn>
              <a:cxn ang="0">
                <a:pos x="81" y="27"/>
              </a:cxn>
              <a:cxn ang="0">
                <a:pos x="454" y="27"/>
              </a:cxn>
              <a:cxn ang="0">
                <a:pos x="454" y="0"/>
              </a:cxn>
            </a:cxnLst>
            <a:rect l="0" t="0" r="r" b="b"/>
            <a:pathLst>
              <a:path w="454" h="446">
                <a:moveTo>
                  <a:pt x="454" y="0"/>
                </a:moveTo>
                <a:cubicBezTo>
                  <a:pt x="81" y="0"/>
                  <a:pt x="81" y="0"/>
                  <a:pt x="81" y="0"/>
                </a:cubicBezTo>
                <a:cubicBezTo>
                  <a:pt x="37" y="0"/>
                  <a:pt x="0" y="36"/>
                  <a:pt x="0" y="80"/>
                </a:cubicBezTo>
                <a:cubicBezTo>
                  <a:pt x="0" y="446"/>
                  <a:pt x="0" y="446"/>
                  <a:pt x="0" y="446"/>
                </a:cubicBezTo>
                <a:cubicBezTo>
                  <a:pt x="27" y="446"/>
                  <a:pt x="27" y="446"/>
                  <a:pt x="27" y="446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51"/>
                  <a:pt x="51" y="27"/>
                  <a:pt x="81" y="27"/>
                </a:cubicBezTo>
                <a:cubicBezTo>
                  <a:pt x="454" y="27"/>
                  <a:pt x="454" y="27"/>
                  <a:pt x="454" y="27"/>
                </a:cubicBezTo>
                <a:cubicBezTo>
                  <a:pt x="454" y="0"/>
                  <a:pt x="454" y="0"/>
                  <a:pt x="45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9" name="ïṡļídè"/>
          <p:cNvGrpSpPr/>
          <p:nvPr/>
        </p:nvGrpSpPr>
        <p:grpSpPr>
          <a:xfrm>
            <a:off x="4176973" y="4377561"/>
            <a:ext cx="1386442" cy="1386441"/>
            <a:chOff x="3813969" y="3275613"/>
            <a:chExt cx="614363" cy="614362"/>
          </a:xfrm>
        </p:grpSpPr>
        <p:sp>
          <p:nvSpPr>
            <p:cNvPr id="69" name="ï$lîdè"/>
            <p:cNvSpPr>
              <a:spLocks/>
            </p:cNvSpPr>
            <p:nvPr/>
          </p:nvSpPr>
          <p:spPr bwMode="auto">
            <a:xfrm>
              <a:off x="3813969" y="3275613"/>
              <a:ext cx="614363" cy="6143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iŝľîdé"/>
            <p:cNvSpPr>
              <a:spLocks/>
            </p:cNvSpPr>
            <p:nvPr/>
          </p:nvSpPr>
          <p:spPr bwMode="auto">
            <a:xfrm>
              <a:off x="3879056" y="3345463"/>
              <a:ext cx="484188" cy="48101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02" y="1"/>
                </a:cxn>
                <a:cxn ang="0">
                  <a:pos x="159" y="30"/>
                </a:cxn>
                <a:cxn ang="0">
                  <a:pos x="165" y="37"/>
                </a:cxn>
                <a:cxn ang="0">
                  <a:pos x="182" y="105"/>
                </a:cxn>
                <a:cxn ang="0">
                  <a:pos x="180" y="113"/>
                </a:cxn>
                <a:cxn ang="0">
                  <a:pos x="139" y="168"/>
                </a:cxn>
                <a:cxn ang="0">
                  <a:pos x="132" y="173"/>
                </a:cxn>
                <a:cxn ang="0">
                  <a:pos x="65" y="177"/>
                </a:cxn>
                <a:cxn ang="0">
                  <a:pos x="57" y="174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5" y="4"/>
                </a:cxn>
                <a:cxn ang="0">
                  <a:pos x="92" y="0"/>
                </a:cxn>
              </a:cxnLst>
              <a:rect l="0" t="0" r="r" b="b"/>
              <a:pathLst>
                <a:path w="185" h="184">
                  <a:moveTo>
                    <a:pt x="92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25" y="4"/>
                    <a:pt x="143" y="13"/>
                    <a:pt x="159" y="30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80" y="57"/>
                    <a:pt x="185" y="79"/>
                    <a:pt x="182" y="105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73" y="137"/>
                    <a:pt x="160" y="155"/>
                    <a:pt x="139" y="168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10" y="182"/>
                    <a:pt x="88" y="184"/>
                    <a:pt x="65" y="177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35" y="164"/>
                    <a:pt x="19" y="148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6"/>
                    <a:pt x="1" y="76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5" y="26"/>
                    <a:pt x="42" y="12"/>
                    <a:pt x="65" y="4"/>
                  </a:cubicBezTo>
                  <a:cubicBezTo>
                    <a:pt x="75" y="2"/>
                    <a:pt x="83" y="0"/>
                    <a:pt x="9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  <a:p>
              <a:pPr algn="ctr"/>
              <a:r>
                <a:rPr lang="zh-CN" alt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学生关联课程</a:t>
              </a:r>
              <a:endParaRPr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îsḷîḓé"/>
          <p:cNvGrpSpPr/>
          <p:nvPr/>
        </p:nvGrpSpPr>
        <p:grpSpPr>
          <a:xfrm>
            <a:off x="7252935" y="4377561"/>
            <a:ext cx="1382860" cy="1386441"/>
            <a:chOff x="4715669" y="3275613"/>
            <a:chExt cx="612775" cy="614362"/>
          </a:xfrm>
        </p:grpSpPr>
        <p:sp>
          <p:nvSpPr>
            <p:cNvPr id="64" name="iṣľïďé"/>
            <p:cNvSpPr>
              <a:spLocks/>
            </p:cNvSpPr>
            <p:nvPr/>
          </p:nvSpPr>
          <p:spPr bwMode="auto">
            <a:xfrm>
              <a:off x="4715669" y="3275613"/>
              <a:ext cx="612775" cy="6143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š1íḓê"/>
            <p:cNvSpPr>
              <a:spLocks/>
            </p:cNvSpPr>
            <p:nvPr/>
          </p:nvSpPr>
          <p:spPr bwMode="auto">
            <a:xfrm>
              <a:off x="4780756" y="3345463"/>
              <a:ext cx="482600" cy="48101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02" y="1"/>
                </a:cxn>
                <a:cxn ang="0">
                  <a:pos x="159" y="30"/>
                </a:cxn>
                <a:cxn ang="0">
                  <a:pos x="165" y="37"/>
                </a:cxn>
                <a:cxn ang="0">
                  <a:pos x="182" y="105"/>
                </a:cxn>
                <a:cxn ang="0">
                  <a:pos x="180" y="113"/>
                </a:cxn>
                <a:cxn ang="0">
                  <a:pos x="139" y="168"/>
                </a:cxn>
                <a:cxn ang="0">
                  <a:pos x="132" y="173"/>
                </a:cxn>
                <a:cxn ang="0">
                  <a:pos x="66" y="177"/>
                </a:cxn>
                <a:cxn ang="0">
                  <a:pos x="57" y="174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6" y="4"/>
                </a:cxn>
                <a:cxn ang="0">
                  <a:pos x="92" y="0"/>
                </a:cxn>
              </a:cxnLst>
              <a:rect l="0" t="0" r="r" b="b"/>
              <a:pathLst>
                <a:path w="185" h="184">
                  <a:moveTo>
                    <a:pt x="92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25" y="4"/>
                    <a:pt x="143" y="13"/>
                    <a:pt x="159" y="30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80" y="57"/>
                    <a:pt x="185" y="79"/>
                    <a:pt x="182" y="105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73" y="137"/>
                    <a:pt x="160" y="155"/>
                    <a:pt x="139" y="168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10" y="182"/>
                    <a:pt x="89" y="184"/>
                    <a:pt x="66" y="177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35" y="164"/>
                    <a:pt x="19" y="148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6"/>
                    <a:pt x="1" y="76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5" y="26"/>
                    <a:pt x="42" y="12"/>
                    <a:pt x="66" y="4"/>
                  </a:cubicBezTo>
                  <a:cubicBezTo>
                    <a:pt x="75" y="2"/>
                    <a:pt x="83" y="0"/>
                    <a:pt x="92" y="0"/>
                  </a:cubicBezTo>
                  <a:close/>
                </a:path>
              </a:pathLst>
            </a:custGeom>
            <a:solidFill>
              <a:srgbClr val="F7F79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</a:p>
            <a:p>
              <a:pPr algn="ctr"/>
              <a:r>
                <a:rPr lang="zh-CN" altLang="en-US" sz="12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教师或助教确认或审核（根据设置，可选环节）</a:t>
              </a:r>
              <a:endParaRPr sz="12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iŝ1iḍe"/>
          <p:cNvGrpSpPr/>
          <p:nvPr/>
        </p:nvGrpSpPr>
        <p:grpSpPr>
          <a:xfrm>
            <a:off x="10325313" y="4377561"/>
            <a:ext cx="1386442" cy="1386441"/>
            <a:chOff x="5615781" y="3275613"/>
            <a:chExt cx="614363" cy="614362"/>
          </a:xfrm>
        </p:grpSpPr>
        <p:sp>
          <p:nvSpPr>
            <p:cNvPr id="56" name="iṥļíḍê"/>
            <p:cNvSpPr>
              <a:spLocks/>
            </p:cNvSpPr>
            <p:nvPr/>
          </p:nvSpPr>
          <p:spPr bwMode="auto">
            <a:xfrm>
              <a:off x="5615781" y="3275613"/>
              <a:ext cx="614363" cy="6143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íśļïḍê"/>
            <p:cNvSpPr>
              <a:spLocks/>
            </p:cNvSpPr>
            <p:nvPr/>
          </p:nvSpPr>
          <p:spPr bwMode="auto">
            <a:xfrm>
              <a:off x="5680869" y="3345463"/>
              <a:ext cx="484188" cy="48101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02" y="0"/>
                </a:cxn>
                <a:cxn ang="0">
                  <a:pos x="160" y="30"/>
                </a:cxn>
                <a:cxn ang="0">
                  <a:pos x="165" y="37"/>
                </a:cxn>
                <a:cxn ang="0">
                  <a:pos x="182" y="105"/>
                </a:cxn>
                <a:cxn ang="0">
                  <a:pos x="180" y="113"/>
                </a:cxn>
                <a:cxn ang="0">
                  <a:pos x="139" y="168"/>
                </a:cxn>
                <a:cxn ang="0">
                  <a:pos x="132" y="172"/>
                </a:cxn>
                <a:cxn ang="0">
                  <a:pos x="66" y="177"/>
                </a:cxn>
                <a:cxn ang="0">
                  <a:pos x="57" y="174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6" y="4"/>
                </a:cxn>
                <a:cxn ang="0">
                  <a:pos x="92" y="0"/>
                </a:cxn>
              </a:cxnLst>
              <a:rect l="0" t="0" r="r" b="b"/>
              <a:pathLst>
                <a:path w="185" h="184">
                  <a:moveTo>
                    <a:pt x="92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25" y="3"/>
                    <a:pt x="143" y="13"/>
                    <a:pt x="160" y="30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80" y="57"/>
                    <a:pt x="185" y="79"/>
                    <a:pt x="182" y="105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73" y="137"/>
                    <a:pt x="160" y="155"/>
                    <a:pt x="139" y="168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10" y="182"/>
                    <a:pt x="89" y="184"/>
                    <a:pt x="66" y="177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35" y="164"/>
                    <a:pt x="19" y="148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6"/>
                    <a:pt x="1" y="76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5" y="26"/>
                    <a:pt x="42" y="12"/>
                    <a:pt x="66" y="4"/>
                  </a:cubicBezTo>
                  <a:cubicBezTo>
                    <a:pt x="75" y="2"/>
                    <a:pt x="83" y="0"/>
                    <a:pt x="92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</a:p>
            <a:p>
              <a:pPr algn="ctr"/>
              <a:r>
                <a:rPr lang="zh-CN" alt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检测</a:t>
              </a:r>
              <a:endParaRPr lang="en-US" altLang="zh-CN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结果</a:t>
              </a:r>
              <a:endParaRPr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iŝlîďé"/>
          <p:cNvGrpSpPr/>
          <p:nvPr/>
        </p:nvGrpSpPr>
        <p:grpSpPr>
          <a:xfrm>
            <a:off x="1101011" y="4377561"/>
            <a:ext cx="1382860" cy="1386441"/>
            <a:chOff x="2913856" y="3275613"/>
            <a:chExt cx="612775" cy="614362"/>
          </a:xfrm>
        </p:grpSpPr>
        <p:sp>
          <p:nvSpPr>
            <p:cNvPr id="53" name="iSḷíďê"/>
            <p:cNvSpPr>
              <a:spLocks/>
            </p:cNvSpPr>
            <p:nvPr/>
          </p:nvSpPr>
          <p:spPr bwMode="auto">
            <a:xfrm>
              <a:off x="2913856" y="3275613"/>
              <a:ext cx="612775" cy="6143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$ľiďe"/>
            <p:cNvSpPr>
              <a:spLocks/>
            </p:cNvSpPr>
            <p:nvPr/>
          </p:nvSpPr>
          <p:spPr bwMode="auto">
            <a:xfrm>
              <a:off x="2978944" y="3345463"/>
              <a:ext cx="482600" cy="48101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02" y="1"/>
                </a:cxn>
                <a:cxn ang="0">
                  <a:pos x="159" y="30"/>
                </a:cxn>
                <a:cxn ang="0">
                  <a:pos x="165" y="37"/>
                </a:cxn>
                <a:cxn ang="0">
                  <a:pos x="182" y="105"/>
                </a:cxn>
                <a:cxn ang="0">
                  <a:pos x="180" y="113"/>
                </a:cxn>
                <a:cxn ang="0">
                  <a:pos x="139" y="168"/>
                </a:cxn>
                <a:cxn ang="0">
                  <a:pos x="131" y="173"/>
                </a:cxn>
                <a:cxn ang="0">
                  <a:pos x="65" y="177"/>
                </a:cxn>
                <a:cxn ang="0">
                  <a:pos x="57" y="174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5" y="4"/>
                </a:cxn>
                <a:cxn ang="0">
                  <a:pos x="92" y="0"/>
                </a:cxn>
              </a:cxnLst>
              <a:rect l="0" t="0" r="r" b="b"/>
              <a:pathLst>
                <a:path w="185" h="184">
                  <a:moveTo>
                    <a:pt x="92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25" y="4"/>
                    <a:pt x="143" y="13"/>
                    <a:pt x="159" y="30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80" y="57"/>
                    <a:pt x="185" y="79"/>
                    <a:pt x="182" y="105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73" y="137"/>
                    <a:pt x="160" y="155"/>
                    <a:pt x="139" y="168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10" y="182"/>
                    <a:pt x="88" y="184"/>
                    <a:pt x="65" y="177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35" y="164"/>
                    <a:pt x="19" y="148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6"/>
                    <a:pt x="1" y="76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5" y="26"/>
                    <a:pt x="42" y="12"/>
                    <a:pt x="65" y="4"/>
                  </a:cubicBezTo>
                  <a:cubicBezTo>
                    <a:pt x="75" y="2"/>
                    <a:pt x="83" y="0"/>
                    <a:pt x="92" y="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导入</a:t>
              </a:r>
              <a:endParaRPr lang="en-US" altLang="zh-CN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课程</a:t>
              </a:r>
              <a:endParaRPr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ïŝlíḍé"/>
          <p:cNvGrpSpPr/>
          <p:nvPr/>
        </p:nvGrpSpPr>
        <p:grpSpPr>
          <a:xfrm>
            <a:off x="8790916" y="4381143"/>
            <a:ext cx="1379278" cy="1379276"/>
            <a:chOff x="5166519" y="3905850"/>
            <a:chExt cx="611188" cy="611187"/>
          </a:xfrm>
        </p:grpSpPr>
        <p:sp>
          <p:nvSpPr>
            <p:cNvPr id="50" name="ísḷîdè"/>
            <p:cNvSpPr>
              <a:spLocks/>
            </p:cNvSpPr>
            <p:nvPr/>
          </p:nvSpPr>
          <p:spPr bwMode="auto">
            <a:xfrm>
              <a:off x="5166519" y="3905850"/>
              <a:ext cx="611188" cy="6111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ïṥlîḓè"/>
            <p:cNvSpPr>
              <a:spLocks/>
            </p:cNvSpPr>
            <p:nvPr/>
          </p:nvSpPr>
          <p:spPr bwMode="auto">
            <a:xfrm>
              <a:off x="5230019" y="3972525"/>
              <a:ext cx="485775" cy="481012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102" y="1"/>
                </a:cxn>
                <a:cxn ang="0">
                  <a:pos x="160" y="30"/>
                </a:cxn>
                <a:cxn ang="0">
                  <a:pos x="166" y="37"/>
                </a:cxn>
                <a:cxn ang="0">
                  <a:pos x="183" y="105"/>
                </a:cxn>
                <a:cxn ang="0">
                  <a:pos x="181" y="114"/>
                </a:cxn>
                <a:cxn ang="0">
                  <a:pos x="140" y="169"/>
                </a:cxn>
                <a:cxn ang="0">
                  <a:pos x="132" y="173"/>
                </a:cxn>
                <a:cxn ang="0">
                  <a:pos x="66" y="178"/>
                </a:cxn>
                <a:cxn ang="0">
                  <a:pos x="58" y="175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6" y="5"/>
                </a:cxn>
                <a:cxn ang="0">
                  <a:pos x="93" y="0"/>
                </a:cxn>
              </a:cxnLst>
              <a:rect l="0" t="0" r="r" b="b"/>
              <a:pathLst>
                <a:path w="186" h="184">
                  <a:moveTo>
                    <a:pt x="93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25" y="4"/>
                    <a:pt x="144" y="13"/>
                    <a:pt x="160" y="30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80" y="58"/>
                    <a:pt x="186" y="80"/>
                    <a:pt x="183" y="105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74" y="138"/>
                    <a:pt x="161" y="155"/>
                    <a:pt x="140" y="169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10" y="183"/>
                    <a:pt x="89" y="184"/>
                    <a:pt x="66" y="178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35" y="165"/>
                    <a:pt x="20" y="149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7"/>
                    <a:pt x="1" y="77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6" y="27"/>
                    <a:pt x="43" y="12"/>
                    <a:pt x="66" y="5"/>
                  </a:cubicBezTo>
                  <a:cubicBezTo>
                    <a:pt x="75" y="2"/>
                    <a:pt x="83" y="1"/>
                    <a:pt x="93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  <a:p>
              <a:pPr algn="ctr"/>
              <a:r>
                <a:rPr lang="zh-CN" alt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检测</a:t>
              </a:r>
              <a:endParaRPr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îšḻïďê"/>
          <p:cNvGrpSpPr/>
          <p:nvPr/>
        </p:nvGrpSpPr>
        <p:grpSpPr>
          <a:xfrm>
            <a:off x="2638992" y="4381143"/>
            <a:ext cx="1382860" cy="1379276"/>
            <a:chOff x="3363119" y="3905850"/>
            <a:chExt cx="612775" cy="611187"/>
          </a:xfrm>
        </p:grpSpPr>
        <p:sp>
          <p:nvSpPr>
            <p:cNvPr id="47" name="işľïḋe"/>
            <p:cNvSpPr>
              <a:spLocks/>
            </p:cNvSpPr>
            <p:nvPr/>
          </p:nvSpPr>
          <p:spPr bwMode="auto">
            <a:xfrm>
              <a:off x="3363119" y="3905850"/>
              <a:ext cx="612775" cy="6111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slïḋê"/>
            <p:cNvSpPr>
              <a:spLocks/>
            </p:cNvSpPr>
            <p:nvPr/>
          </p:nvSpPr>
          <p:spPr bwMode="auto">
            <a:xfrm>
              <a:off x="3428206" y="3972525"/>
              <a:ext cx="485775" cy="481012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102" y="1"/>
                </a:cxn>
                <a:cxn ang="0">
                  <a:pos x="160" y="30"/>
                </a:cxn>
                <a:cxn ang="0">
                  <a:pos x="165" y="37"/>
                </a:cxn>
                <a:cxn ang="0">
                  <a:pos x="182" y="105"/>
                </a:cxn>
                <a:cxn ang="0">
                  <a:pos x="181" y="114"/>
                </a:cxn>
                <a:cxn ang="0">
                  <a:pos x="140" y="169"/>
                </a:cxn>
                <a:cxn ang="0">
                  <a:pos x="132" y="173"/>
                </a:cxn>
                <a:cxn ang="0">
                  <a:pos x="66" y="178"/>
                </a:cxn>
                <a:cxn ang="0">
                  <a:pos x="58" y="175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6" y="5"/>
                </a:cxn>
                <a:cxn ang="0">
                  <a:pos x="93" y="0"/>
                </a:cxn>
              </a:cxnLst>
              <a:rect l="0" t="0" r="r" b="b"/>
              <a:pathLst>
                <a:path w="186" h="184">
                  <a:moveTo>
                    <a:pt x="93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25" y="4"/>
                    <a:pt x="144" y="13"/>
                    <a:pt x="160" y="30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80" y="58"/>
                    <a:pt x="186" y="80"/>
                    <a:pt x="182" y="105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74" y="138"/>
                    <a:pt x="161" y="155"/>
                    <a:pt x="140" y="169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10" y="183"/>
                    <a:pt x="89" y="184"/>
                    <a:pt x="66" y="178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35" y="165"/>
                    <a:pt x="19" y="149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7"/>
                    <a:pt x="1" y="77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5" y="27"/>
                    <a:pt x="42" y="12"/>
                    <a:pt x="66" y="5"/>
                  </a:cubicBezTo>
                  <a:cubicBezTo>
                    <a:pt x="75" y="2"/>
                    <a:pt x="83" y="1"/>
                    <a:pt x="9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5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  <a:p>
              <a:pPr algn="ctr"/>
              <a:r>
                <a:rPr lang="zh-CN" altLang="en-US" sz="15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教师或助教认领和设置课程</a:t>
              </a:r>
              <a:endParaRPr sz="15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ïṩḻíḍè"/>
          <p:cNvSpPr>
            <a:spLocks/>
          </p:cNvSpPr>
          <p:nvPr/>
        </p:nvSpPr>
        <p:spPr bwMode="auto">
          <a:xfrm>
            <a:off x="6336711" y="4102689"/>
            <a:ext cx="134025" cy="825495"/>
          </a:xfrm>
          <a:custGeom>
            <a:avLst/>
            <a:gdLst/>
            <a:ahLst/>
            <a:cxnLst>
              <a:cxn ang="0">
                <a:pos x="45" y="1024"/>
              </a:cxn>
              <a:cxn ang="0">
                <a:pos x="45" y="0"/>
              </a:cxn>
              <a:cxn ang="0">
                <a:pos x="0" y="0"/>
              </a:cxn>
              <a:cxn ang="0">
                <a:pos x="0" y="1024"/>
              </a:cxn>
              <a:cxn ang="0">
                <a:pos x="45" y="1024"/>
              </a:cxn>
              <a:cxn ang="0">
                <a:pos x="45" y="1024"/>
              </a:cxn>
            </a:cxnLst>
            <a:rect l="0" t="0" r="r" b="b"/>
            <a:pathLst>
              <a:path w="45" h="1024">
                <a:moveTo>
                  <a:pt x="45" y="1024"/>
                </a:moveTo>
                <a:lnTo>
                  <a:pt x="45" y="0"/>
                </a:lnTo>
                <a:lnTo>
                  <a:pt x="0" y="0"/>
                </a:lnTo>
                <a:lnTo>
                  <a:pt x="0" y="1024"/>
                </a:lnTo>
                <a:lnTo>
                  <a:pt x="45" y="1024"/>
                </a:lnTo>
                <a:lnTo>
                  <a:pt x="45" y="10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8" name="íşḻíḋè"/>
          <p:cNvGrpSpPr/>
          <p:nvPr/>
        </p:nvGrpSpPr>
        <p:grpSpPr>
          <a:xfrm>
            <a:off x="5718536" y="4381143"/>
            <a:ext cx="1379278" cy="1379276"/>
            <a:chOff x="4266406" y="3905850"/>
            <a:chExt cx="611188" cy="611187"/>
          </a:xfrm>
        </p:grpSpPr>
        <p:sp>
          <p:nvSpPr>
            <p:cNvPr id="78" name="iślíḋè"/>
            <p:cNvSpPr>
              <a:spLocks/>
            </p:cNvSpPr>
            <p:nvPr/>
          </p:nvSpPr>
          <p:spPr bwMode="auto">
            <a:xfrm>
              <a:off x="4266406" y="3905850"/>
              <a:ext cx="611188" cy="6111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ïšļiḋé"/>
            <p:cNvSpPr>
              <a:spLocks/>
            </p:cNvSpPr>
            <p:nvPr/>
          </p:nvSpPr>
          <p:spPr bwMode="auto">
            <a:xfrm>
              <a:off x="4328319" y="3972525"/>
              <a:ext cx="485775" cy="481012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102" y="1"/>
                </a:cxn>
                <a:cxn ang="0">
                  <a:pos x="160" y="30"/>
                </a:cxn>
                <a:cxn ang="0">
                  <a:pos x="166" y="37"/>
                </a:cxn>
                <a:cxn ang="0">
                  <a:pos x="183" y="105"/>
                </a:cxn>
                <a:cxn ang="0">
                  <a:pos x="181" y="114"/>
                </a:cxn>
                <a:cxn ang="0">
                  <a:pos x="140" y="169"/>
                </a:cxn>
                <a:cxn ang="0">
                  <a:pos x="132" y="173"/>
                </a:cxn>
                <a:cxn ang="0">
                  <a:pos x="66" y="178"/>
                </a:cxn>
                <a:cxn ang="0">
                  <a:pos x="58" y="175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6" y="5"/>
                </a:cxn>
                <a:cxn ang="0">
                  <a:pos x="93" y="0"/>
                </a:cxn>
              </a:cxnLst>
              <a:rect l="0" t="0" r="r" b="b"/>
              <a:pathLst>
                <a:path w="186" h="184">
                  <a:moveTo>
                    <a:pt x="93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25" y="4"/>
                    <a:pt x="144" y="13"/>
                    <a:pt x="160" y="30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80" y="58"/>
                    <a:pt x="186" y="80"/>
                    <a:pt x="183" y="105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74" y="138"/>
                    <a:pt x="161" y="155"/>
                    <a:pt x="140" y="169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10" y="183"/>
                    <a:pt x="89" y="184"/>
                    <a:pt x="66" y="178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35" y="165"/>
                    <a:pt x="20" y="149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7"/>
                    <a:pt x="1" y="77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5" y="27"/>
                    <a:pt x="43" y="12"/>
                    <a:pt x="66" y="5"/>
                  </a:cubicBezTo>
                  <a:cubicBezTo>
                    <a:pt x="75" y="2"/>
                    <a:pt x="83" y="1"/>
                    <a:pt x="93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  <a:p>
              <a:pPr algn="ctr"/>
              <a:r>
                <a:rPr lang="zh-CN" altLang="en-US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学生提交作业</a:t>
              </a:r>
              <a:endParaRPr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9" name="文本框 108"/>
          <p:cNvSpPr txBox="1"/>
          <p:nvPr/>
        </p:nvSpPr>
        <p:spPr>
          <a:xfrm>
            <a:off x="224054" y="1571335"/>
            <a:ext cx="81505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角色与流程设置</a:t>
            </a:r>
          </a:p>
        </p:txBody>
      </p:sp>
      <p:cxnSp>
        <p:nvCxnSpPr>
          <p:cNvPr id="111" name="直接连接符 110">
            <a:extLst>
              <a:ext uri="{FF2B5EF4-FFF2-40B4-BE49-F238E27FC236}">
                <a16:creationId xmlns=""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 rot="5400000">
            <a:off x="-400396" y="3197418"/>
            <a:ext cx="2352675" cy="0"/>
          </a:xfrm>
          <a:prstGeom prst="line">
            <a:avLst/>
          </a:prstGeom>
          <a:ln w="12700">
            <a:solidFill>
              <a:srgbClr val="599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ṣlidê"/>
          <p:cNvSpPr>
            <a:spLocks/>
          </p:cNvSpPr>
          <p:nvPr/>
        </p:nvSpPr>
        <p:spPr bwMode="auto">
          <a:xfrm>
            <a:off x="5732686" y="1060045"/>
            <a:ext cx="1348840" cy="1348839"/>
          </a:xfrm>
          <a:prstGeom prst="ellipse">
            <a:avLst/>
          </a:prstGeom>
          <a:solidFill>
            <a:srgbClr val="ADE9F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îsľïďè"/>
          <p:cNvSpPr>
            <a:spLocks/>
          </p:cNvSpPr>
          <p:nvPr/>
        </p:nvSpPr>
        <p:spPr bwMode="auto">
          <a:xfrm>
            <a:off x="5938412" y="1265771"/>
            <a:ext cx="937388" cy="937387"/>
          </a:xfrm>
          <a:prstGeom prst="ellipse">
            <a:avLst/>
          </a:prstGeom>
          <a:solidFill>
            <a:srgbClr val="22B3C8"/>
          </a:solidFill>
          <a:ln w="9525">
            <a:noFill/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</a:p>
        </p:txBody>
      </p:sp>
      <p:grpSp>
        <p:nvGrpSpPr>
          <p:cNvPr id="63" name="ísḻîdê"/>
          <p:cNvGrpSpPr/>
          <p:nvPr/>
        </p:nvGrpSpPr>
        <p:grpSpPr>
          <a:xfrm>
            <a:off x="9288901" y="698932"/>
            <a:ext cx="985136" cy="980043"/>
            <a:chOff x="5615781" y="1351563"/>
            <a:chExt cx="614363" cy="611187"/>
          </a:xfrm>
        </p:grpSpPr>
        <p:sp>
          <p:nvSpPr>
            <p:cNvPr id="66" name="ísľíḑè"/>
            <p:cNvSpPr>
              <a:spLocks/>
            </p:cNvSpPr>
            <p:nvPr/>
          </p:nvSpPr>
          <p:spPr bwMode="auto">
            <a:xfrm>
              <a:off x="5615781" y="1351563"/>
              <a:ext cx="614363" cy="6111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ŝḻiďè"/>
            <p:cNvSpPr>
              <a:spLocks/>
            </p:cNvSpPr>
            <p:nvPr/>
          </p:nvSpPr>
          <p:spPr bwMode="auto">
            <a:xfrm>
              <a:off x="5680869" y="1419825"/>
              <a:ext cx="484188" cy="48101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02" y="1"/>
                </a:cxn>
                <a:cxn ang="0">
                  <a:pos x="160" y="30"/>
                </a:cxn>
                <a:cxn ang="0">
                  <a:pos x="165" y="37"/>
                </a:cxn>
                <a:cxn ang="0">
                  <a:pos x="182" y="105"/>
                </a:cxn>
                <a:cxn ang="0">
                  <a:pos x="180" y="114"/>
                </a:cxn>
                <a:cxn ang="0">
                  <a:pos x="139" y="169"/>
                </a:cxn>
                <a:cxn ang="0">
                  <a:pos x="132" y="173"/>
                </a:cxn>
                <a:cxn ang="0">
                  <a:pos x="66" y="178"/>
                </a:cxn>
                <a:cxn ang="0">
                  <a:pos x="57" y="175"/>
                </a:cxn>
                <a:cxn ang="0">
                  <a:pos x="9" y="126"/>
                </a:cxn>
                <a:cxn ang="0">
                  <a:pos x="6" y="118"/>
                </a:cxn>
                <a:cxn ang="0">
                  <a:pos x="9" y="56"/>
                </a:cxn>
                <a:cxn ang="0">
                  <a:pos x="13" y="48"/>
                </a:cxn>
                <a:cxn ang="0">
                  <a:pos x="66" y="4"/>
                </a:cxn>
                <a:cxn ang="0">
                  <a:pos x="92" y="0"/>
                </a:cxn>
              </a:cxnLst>
              <a:rect l="0" t="0" r="r" b="b"/>
              <a:pathLst>
                <a:path w="185" h="184">
                  <a:moveTo>
                    <a:pt x="92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25" y="4"/>
                    <a:pt x="143" y="13"/>
                    <a:pt x="160" y="30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80" y="58"/>
                    <a:pt x="185" y="80"/>
                    <a:pt x="182" y="105"/>
                  </a:cubicBezTo>
                  <a:cubicBezTo>
                    <a:pt x="180" y="114"/>
                    <a:pt x="180" y="114"/>
                    <a:pt x="180" y="114"/>
                  </a:cubicBezTo>
                  <a:cubicBezTo>
                    <a:pt x="174" y="137"/>
                    <a:pt x="160" y="155"/>
                    <a:pt x="139" y="169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10" y="183"/>
                    <a:pt x="89" y="184"/>
                    <a:pt x="66" y="178"/>
                  </a:cubicBezTo>
                  <a:cubicBezTo>
                    <a:pt x="57" y="175"/>
                    <a:pt x="57" y="175"/>
                    <a:pt x="57" y="175"/>
                  </a:cubicBezTo>
                  <a:cubicBezTo>
                    <a:pt x="35" y="164"/>
                    <a:pt x="19" y="149"/>
                    <a:pt x="9" y="126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0" y="96"/>
                    <a:pt x="1" y="77"/>
                    <a:pt x="9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5" y="26"/>
                    <a:pt x="42" y="12"/>
                    <a:pt x="66" y="4"/>
                  </a:cubicBezTo>
                  <a:cubicBezTo>
                    <a:pt x="75" y="2"/>
                    <a:pt x="83" y="1"/>
                    <a:pt x="92" y="0"/>
                  </a:cubicBezTo>
                  <a:close/>
                </a:path>
              </a:pathLst>
            </a:custGeom>
            <a:solidFill>
              <a:srgbClr val="ADE9F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助教</a:t>
              </a:r>
              <a:endParaRPr sz="2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8" name="îsļidè"/>
          <p:cNvSpPr>
            <a:spLocks/>
          </p:cNvSpPr>
          <p:nvPr/>
        </p:nvSpPr>
        <p:spPr bwMode="auto">
          <a:xfrm>
            <a:off x="8957252" y="1148880"/>
            <a:ext cx="361829" cy="116892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1036" y="45"/>
              </a:cxn>
              <a:cxn ang="0">
                <a:pos x="1036" y="0"/>
              </a:cxn>
              <a:cxn ang="0">
                <a:pos x="0" y="0"/>
              </a:cxn>
              <a:cxn ang="0">
                <a:pos x="0" y="45"/>
              </a:cxn>
              <a:cxn ang="0">
                <a:pos x="0" y="45"/>
              </a:cxn>
            </a:cxnLst>
            <a:rect l="0" t="0" r="r" b="b"/>
            <a:pathLst>
              <a:path w="1036" h="45">
                <a:moveTo>
                  <a:pt x="0" y="45"/>
                </a:moveTo>
                <a:lnTo>
                  <a:pt x="1036" y="45"/>
                </a:lnTo>
                <a:lnTo>
                  <a:pt x="1036" y="0"/>
                </a:lnTo>
                <a:lnTo>
                  <a:pt x="0" y="0"/>
                </a:lnTo>
                <a:lnTo>
                  <a:pt x="0" y="45"/>
                </a:lnTo>
                <a:lnTo>
                  <a:pt x="0" y="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="" xmlns:p14="http://schemas.microsoft.com/office/powerpoint/2010/main" val="99854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25" grpId="0" animBg="1"/>
      <p:bldP spid="23" grpId="0" animBg="1"/>
      <p:bldP spid="33" grpId="0" animBg="1"/>
      <p:bldP spid="34" grpId="0" animBg="1"/>
      <p:bldP spid="24" grpId="0" animBg="1"/>
      <p:bldP spid="26" grpId="0" animBg="1"/>
      <p:bldP spid="27" grpId="0" animBg="1"/>
      <p:bldP spid="31" grpId="0" animBg="1"/>
      <p:bldP spid="32" grpId="0" animBg="1"/>
      <p:bldP spid="46" grpId="0" animBg="1"/>
      <p:bldP spid="59" grpId="0" animBg="1"/>
      <p:bldP spid="60" grpId="0" animBg="1"/>
      <p:bldP spid="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359237" y="985535"/>
            <a:ext cx="2268000" cy="0"/>
          </a:xfrm>
          <a:prstGeom prst="line">
            <a:avLst/>
          </a:prstGeom>
          <a:ln w="12700">
            <a:solidFill>
              <a:srgbClr val="599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92560" y="328506"/>
            <a:ext cx="43148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功能介绍（</a:t>
            </a:r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7" name="iŝļiďè"/>
          <p:cNvSpPr/>
          <p:nvPr/>
        </p:nvSpPr>
        <p:spPr>
          <a:xfrm rot="2700000">
            <a:off x="5379600" y="2584927"/>
            <a:ext cx="2874868" cy="2352184"/>
          </a:xfrm>
          <a:prstGeom prst="rect">
            <a:avLst/>
          </a:prstGeom>
          <a:grpFill/>
          <a:ln w="952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ïśļïḑe"/>
          <p:cNvSpPr/>
          <p:nvPr/>
        </p:nvSpPr>
        <p:spPr>
          <a:xfrm>
            <a:off x="4677749" y="1607233"/>
            <a:ext cx="6341349" cy="4218759"/>
          </a:xfrm>
          <a:custGeom>
            <a:avLst/>
            <a:gdLst>
              <a:gd name="connsiteX0" fmla="*/ 5310554 w 8440615"/>
              <a:gd name="connsiteY0" fmla="*/ 2579077 h 5615354"/>
              <a:gd name="connsiteX1" fmla="*/ 2731477 w 8440615"/>
              <a:gd name="connsiteY1" fmla="*/ 0 h 5615354"/>
              <a:gd name="connsiteX2" fmla="*/ 0 w 8440615"/>
              <a:gd name="connsiteY2" fmla="*/ 2731477 h 5615354"/>
              <a:gd name="connsiteX3" fmla="*/ 2883877 w 8440615"/>
              <a:gd name="connsiteY3" fmla="*/ 5615354 h 5615354"/>
              <a:gd name="connsiteX4" fmla="*/ 8440615 w 8440615"/>
              <a:gd name="connsiteY4" fmla="*/ 58616 h 5615354"/>
              <a:gd name="connsiteX0" fmla="*/ 5310554 w 8440615"/>
              <a:gd name="connsiteY0" fmla="*/ 2579077 h 5615354"/>
              <a:gd name="connsiteX1" fmla="*/ 4190920 w 8440615"/>
              <a:gd name="connsiteY1" fmla="*/ 1436871 h 5615354"/>
              <a:gd name="connsiteX2" fmla="*/ 2731477 w 8440615"/>
              <a:gd name="connsiteY2" fmla="*/ 0 h 5615354"/>
              <a:gd name="connsiteX3" fmla="*/ 0 w 8440615"/>
              <a:gd name="connsiteY3" fmla="*/ 2731477 h 5615354"/>
              <a:gd name="connsiteX4" fmla="*/ 2883877 w 8440615"/>
              <a:gd name="connsiteY4" fmla="*/ 5615354 h 5615354"/>
              <a:gd name="connsiteX5" fmla="*/ 8440615 w 8440615"/>
              <a:gd name="connsiteY5" fmla="*/ 58616 h 5615354"/>
              <a:gd name="connsiteX0" fmla="*/ 4190920 w 8440615"/>
              <a:gd name="connsiteY0" fmla="*/ 1436871 h 5615354"/>
              <a:gd name="connsiteX1" fmla="*/ 2731477 w 8440615"/>
              <a:gd name="connsiteY1" fmla="*/ 0 h 5615354"/>
              <a:gd name="connsiteX2" fmla="*/ 0 w 8440615"/>
              <a:gd name="connsiteY2" fmla="*/ 2731477 h 5615354"/>
              <a:gd name="connsiteX3" fmla="*/ 2883877 w 8440615"/>
              <a:gd name="connsiteY3" fmla="*/ 5615354 h 5615354"/>
              <a:gd name="connsiteX4" fmla="*/ 8440615 w 8440615"/>
              <a:gd name="connsiteY4" fmla="*/ 58616 h 561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0615" h="5615354">
                <a:moveTo>
                  <a:pt x="4190920" y="1436871"/>
                </a:moveTo>
                <a:lnTo>
                  <a:pt x="2731477" y="0"/>
                </a:lnTo>
                <a:lnTo>
                  <a:pt x="0" y="2731477"/>
                </a:lnTo>
                <a:lnTo>
                  <a:pt x="2883877" y="5615354"/>
                </a:lnTo>
                <a:lnTo>
                  <a:pt x="8440615" y="58616"/>
                </a:lnTo>
              </a:path>
            </a:pathLst>
          </a:custGeom>
          <a:noFill/>
          <a:ln w="76200" cap="rnd">
            <a:solidFill>
              <a:schemeClr val="tx1">
                <a:lumMod val="40000"/>
                <a:lumOff val="60000"/>
              </a:schemeClr>
            </a:solidFill>
            <a:round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9" name="íṥľïḓê"/>
          <p:cNvGrpSpPr/>
          <p:nvPr/>
        </p:nvGrpSpPr>
        <p:grpSpPr>
          <a:xfrm>
            <a:off x="5663355" y="3297569"/>
            <a:ext cx="2732753" cy="1108779"/>
            <a:chOff x="8662573" y="1518902"/>
            <a:chExt cx="2578029" cy="1046002"/>
          </a:xfrm>
        </p:grpSpPr>
        <p:sp>
          <p:nvSpPr>
            <p:cNvPr id="31" name="iṧḻíḓè"/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Autofit/>
            </a:bodyPr>
            <a:lstStyle/>
            <a:p>
              <a:pPr marL="171450" indent="-171450" defTabSz="914378">
                <a:lnSpc>
                  <a:spcPct val="120000"/>
                </a:lnSpc>
                <a:spcBef>
                  <a:spcPct val="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14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一般由管理员进行设置</a:t>
              </a:r>
              <a:endParaRPr lang="en-US" altLang="zh-CN" sz="14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171450" indent="-171450" defTabSz="914378">
                <a:lnSpc>
                  <a:spcPct val="120000"/>
                </a:lnSpc>
                <a:spcBef>
                  <a:spcPct val="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14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若需要采用二级管理，则部分设置可由二级管理员进行</a:t>
              </a:r>
            </a:p>
          </p:txBody>
        </p:sp>
        <p:sp>
          <p:nvSpPr>
            <p:cNvPr id="32" name="îṩliḍè"/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使用前的准备</a:t>
              </a:r>
            </a:p>
          </p:txBody>
        </p:sp>
      </p:grpSp>
      <p:grpSp>
        <p:nvGrpSpPr>
          <p:cNvPr id="10" name="ï$1iḍè"/>
          <p:cNvGrpSpPr/>
          <p:nvPr/>
        </p:nvGrpSpPr>
        <p:grpSpPr>
          <a:xfrm>
            <a:off x="292561" y="3854153"/>
            <a:ext cx="5517939" cy="2042738"/>
            <a:chOff x="8662569" y="1532827"/>
            <a:chExt cx="3469761" cy="1927083"/>
          </a:xfrm>
        </p:grpSpPr>
        <p:sp>
          <p:nvSpPr>
            <p:cNvPr id="29" name="ï$liḍé"/>
            <p:cNvSpPr txBox="1"/>
            <p:nvPr/>
          </p:nvSpPr>
          <p:spPr>
            <a:xfrm>
              <a:off x="8684473" y="2121694"/>
              <a:ext cx="3447857" cy="1338216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Autofit/>
            </a:bodyPr>
            <a:lstStyle/>
            <a:p>
              <a:pPr marL="342900" indent="-342900" defTabSz="914378">
                <a:lnSpc>
                  <a:spcPct val="120000"/>
                </a:lnSpc>
                <a:spcBef>
                  <a:spcPct val="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2000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zh-CN" sz="2000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教师和学生账号</a:t>
              </a:r>
              <a:r>
                <a:rPr lang="zh-CN" altLang="en-US" sz="2000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启用时</a:t>
              </a:r>
              <a:r>
                <a:rPr lang="zh-CN" altLang="zh-CN" sz="2000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的验证范围</a:t>
              </a:r>
              <a:endParaRPr lang="en-US" altLang="zh-CN" sz="2000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378">
                <a:lnSpc>
                  <a:spcPct val="120000"/>
                </a:lnSpc>
                <a:spcBef>
                  <a:spcPct val="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2000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教师和学生账号用邮箱接收验证码方式启用</a:t>
              </a:r>
            </a:p>
          </p:txBody>
        </p:sp>
        <p:sp>
          <p:nvSpPr>
            <p:cNvPr id="30" name="iṩḷiďè"/>
            <p:cNvSpPr/>
            <p:nvPr/>
          </p:nvSpPr>
          <p:spPr>
            <a:xfrm>
              <a:off x="8662569" y="1532827"/>
              <a:ext cx="2852187" cy="588867"/>
            </a:xfrm>
            <a:prstGeom prst="rect">
              <a:avLst/>
            </a:prstGeom>
          </p:spPr>
          <p:txBody>
            <a:bodyPr wrap="none" lIns="90000" tIns="46800" rIns="90000" bIns="46800" anchor="b">
              <a:no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3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导入教师</a:t>
              </a:r>
              <a:r>
                <a:rPr lang="en-US" altLang="zh-CN" sz="3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3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助教和学生账号</a:t>
              </a:r>
            </a:p>
          </p:txBody>
        </p:sp>
      </p:grpSp>
      <p:grpSp>
        <p:nvGrpSpPr>
          <p:cNvPr id="11" name="iṩḷïḑe"/>
          <p:cNvGrpSpPr/>
          <p:nvPr/>
        </p:nvGrpSpPr>
        <p:grpSpPr>
          <a:xfrm>
            <a:off x="8241738" y="3747635"/>
            <a:ext cx="3792134" cy="2972445"/>
            <a:chOff x="7897700" y="1507387"/>
            <a:chExt cx="3577429" cy="2804152"/>
          </a:xfrm>
        </p:grpSpPr>
        <p:sp>
          <p:nvSpPr>
            <p:cNvPr id="27" name="isḷïḓê"/>
            <p:cNvSpPr txBox="1"/>
            <p:nvPr/>
          </p:nvSpPr>
          <p:spPr>
            <a:xfrm>
              <a:off x="7897700" y="2074207"/>
              <a:ext cx="3577429" cy="2237332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Autofit/>
            </a:bodyPr>
            <a:lstStyle/>
            <a:p>
              <a:pPr marL="342900" indent="-342900" defTabSz="914378">
                <a:lnSpc>
                  <a:spcPct val="120000"/>
                </a:lnSpc>
                <a:spcBef>
                  <a:spcPct val="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2000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课程作为导师和学生认领和关联的范围</a:t>
              </a:r>
              <a:endParaRPr lang="en-US" altLang="zh-CN" sz="2000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378">
                <a:lnSpc>
                  <a:spcPct val="120000"/>
                </a:lnSpc>
                <a:spcBef>
                  <a:spcPct val="0"/>
                </a:spcBef>
                <a:buFont typeface="Wingdings" panose="05000000000000000000" pitchFamily="2" charset="2"/>
                <a:buChar char="ü"/>
                <a:defRPr/>
              </a:pPr>
              <a:endParaRPr lang="en-US" altLang="zh-CN" sz="2000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378">
                <a:lnSpc>
                  <a:spcPct val="120000"/>
                </a:lnSpc>
                <a:spcBef>
                  <a:spcPct val="0"/>
                </a:spcBef>
                <a:buFont typeface="Wingdings" panose="05000000000000000000" pitchFamily="2" charset="2"/>
                <a:buChar char="ü"/>
                <a:defRPr/>
              </a:pPr>
              <a:endParaRPr lang="zh-CN" altLang="en-US" sz="2000" dirty="0"/>
            </a:p>
          </p:txBody>
        </p:sp>
        <p:sp>
          <p:nvSpPr>
            <p:cNvPr id="28" name="î$1iḋè"/>
            <p:cNvSpPr/>
            <p:nvPr/>
          </p:nvSpPr>
          <p:spPr>
            <a:xfrm>
              <a:off x="8517224" y="1507387"/>
              <a:ext cx="2683200" cy="563437"/>
            </a:xfrm>
            <a:prstGeom prst="rect">
              <a:avLst/>
            </a:prstGeom>
          </p:spPr>
          <p:txBody>
            <a:bodyPr wrap="none" lIns="90000" tIns="46800" rIns="90000" bIns="46800" anchor="b">
              <a:no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3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导入课程信息</a:t>
              </a:r>
            </a:p>
          </p:txBody>
        </p:sp>
      </p:grpSp>
      <p:grpSp>
        <p:nvGrpSpPr>
          <p:cNvPr id="12" name="ïṡḻíḑê"/>
          <p:cNvGrpSpPr/>
          <p:nvPr/>
        </p:nvGrpSpPr>
        <p:grpSpPr>
          <a:xfrm>
            <a:off x="292561" y="1335627"/>
            <a:ext cx="5076120" cy="1731666"/>
            <a:chOff x="8662573" y="1518902"/>
            <a:chExt cx="2578029" cy="1192393"/>
          </a:xfrm>
        </p:grpSpPr>
        <p:sp>
          <p:nvSpPr>
            <p:cNvPr id="25" name="îṧḻiḍe"/>
            <p:cNvSpPr txBox="1"/>
            <p:nvPr/>
          </p:nvSpPr>
          <p:spPr>
            <a:xfrm>
              <a:off x="8662573" y="1839896"/>
              <a:ext cx="2578029" cy="87139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Autofit/>
            </a:bodyPr>
            <a:lstStyle/>
            <a:p>
              <a:pPr marL="285750" indent="-285750" algn="r" defTabSz="914378">
                <a:lnSpc>
                  <a:spcPct val="120000"/>
                </a:lnSpc>
                <a:spcBef>
                  <a:spcPct val="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2000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若需要使用二级管理，可创建</a:t>
              </a:r>
              <a:endParaRPr lang="en-US" altLang="zh-CN" sz="2000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r" defTabSz="914378">
                <a:lnSpc>
                  <a:spcPct val="120000"/>
                </a:lnSpc>
                <a:spcBef>
                  <a:spcPct val="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2000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若不需要使用二级管理，可略过该操作</a:t>
              </a:r>
            </a:p>
          </p:txBody>
        </p:sp>
        <p:sp>
          <p:nvSpPr>
            <p:cNvPr id="26" name="ïšliḍé"/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3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创建二级管理员（院系）账号</a:t>
              </a:r>
            </a:p>
          </p:txBody>
        </p:sp>
      </p:grpSp>
      <p:sp>
        <p:nvSpPr>
          <p:cNvPr id="23" name="iŝḻiḑe"/>
          <p:cNvSpPr/>
          <p:nvPr/>
        </p:nvSpPr>
        <p:spPr>
          <a:xfrm>
            <a:off x="7504134" y="2356719"/>
            <a:ext cx="535011" cy="535011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íṧļíḍè"/>
          <p:cNvSpPr/>
          <p:nvPr/>
        </p:nvSpPr>
        <p:spPr>
          <a:xfrm>
            <a:off x="5395850" y="2413247"/>
            <a:ext cx="535011" cy="535011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î$1îḋê"/>
          <p:cNvSpPr/>
          <p:nvPr/>
        </p:nvSpPr>
        <p:spPr>
          <a:xfrm>
            <a:off x="5459905" y="4442053"/>
            <a:ext cx="535011" cy="53501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ïṣḷïďe"/>
          <p:cNvSpPr/>
          <p:nvPr/>
        </p:nvSpPr>
        <p:spPr>
          <a:xfrm>
            <a:off x="8914362" y="3213773"/>
            <a:ext cx="535011" cy="535011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="" xmlns:p14="http://schemas.microsoft.com/office/powerpoint/2010/main" val="40897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3" grpId="0" animBg="1"/>
      <p:bldP spid="21" grpId="0" animBg="1"/>
      <p:bldP spid="19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359237" y="985535"/>
            <a:ext cx="2268000" cy="0"/>
          </a:xfrm>
          <a:prstGeom prst="line">
            <a:avLst/>
          </a:prstGeom>
          <a:ln w="12700">
            <a:solidFill>
              <a:srgbClr val="599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292560" y="328506"/>
            <a:ext cx="43148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功能介绍（</a:t>
            </a:r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33" name="íṥľíḍe">
            <a:extLst>
              <a:ext uri="{FF2B5EF4-FFF2-40B4-BE49-F238E27FC236}">
                <a16:creationId xmlns="" xmlns:a16="http://schemas.microsoft.com/office/drawing/2014/main" id="{06CE8C2B-A5CA-44CD-99E2-7F7C59ED543E}"/>
              </a:ext>
            </a:extLst>
          </p:cNvPr>
          <p:cNvSpPr/>
          <p:nvPr/>
        </p:nvSpPr>
        <p:spPr>
          <a:xfrm>
            <a:off x="683322" y="3279742"/>
            <a:ext cx="10800000" cy="208316"/>
          </a:xfrm>
          <a:prstGeom prst="rect">
            <a:avLst/>
          </a:prstGeom>
          <a:pattFill prst="ltUp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/>
          </a:p>
        </p:txBody>
      </p:sp>
      <p:sp>
        <p:nvSpPr>
          <p:cNvPr id="34" name="îşḻîḍe">
            <a:extLst>
              <a:ext uri="{FF2B5EF4-FFF2-40B4-BE49-F238E27FC236}">
                <a16:creationId xmlns="" xmlns:a16="http://schemas.microsoft.com/office/drawing/2014/main" id="{AC50C189-4E58-4F8D-9F9F-DAA6A2AFC10A}"/>
              </a:ext>
            </a:extLst>
          </p:cNvPr>
          <p:cNvSpPr/>
          <p:nvPr/>
        </p:nvSpPr>
        <p:spPr>
          <a:xfrm>
            <a:off x="683322" y="3278537"/>
            <a:ext cx="3600000" cy="2083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/>
          </a:p>
        </p:txBody>
      </p:sp>
      <p:sp>
        <p:nvSpPr>
          <p:cNvPr id="35" name="iSḻíḋe">
            <a:extLst>
              <a:ext uri="{FF2B5EF4-FFF2-40B4-BE49-F238E27FC236}">
                <a16:creationId xmlns="" xmlns:a16="http://schemas.microsoft.com/office/drawing/2014/main" id="{A7B5FFB4-C4D4-4BAE-B88E-8240BC76260D}"/>
              </a:ext>
            </a:extLst>
          </p:cNvPr>
          <p:cNvSpPr/>
          <p:nvPr/>
        </p:nvSpPr>
        <p:spPr>
          <a:xfrm>
            <a:off x="683322" y="1505852"/>
            <a:ext cx="536273" cy="536273"/>
          </a:xfrm>
          <a:prstGeom prst="roundRect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b="1" dirty="0"/>
              <a:t>01</a:t>
            </a:r>
            <a:endParaRPr b="1" dirty="0"/>
          </a:p>
        </p:txBody>
      </p:sp>
      <p:sp>
        <p:nvSpPr>
          <p:cNvPr id="36" name="îṣliḍè">
            <a:extLst>
              <a:ext uri="{FF2B5EF4-FFF2-40B4-BE49-F238E27FC236}">
                <a16:creationId xmlns="" xmlns:a16="http://schemas.microsoft.com/office/drawing/2014/main" id="{022DA327-CA2B-4815-8315-E9A9221F0805}"/>
              </a:ext>
            </a:extLst>
          </p:cNvPr>
          <p:cNvSpPr/>
          <p:nvPr/>
        </p:nvSpPr>
        <p:spPr bwMode="auto">
          <a:xfrm>
            <a:off x="1219595" y="1384018"/>
            <a:ext cx="3387795" cy="77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fontScale="92500"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en-US" altLang="zh-CN" sz="3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助教认领课程</a:t>
            </a:r>
            <a:endParaRPr lang="en-US" altLang="zh-CN" sz="3000" b="1" dirty="0">
              <a:solidFill>
                <a:srgbClr val="334C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83323" y="2145748"/>
            <a:ext cx="360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从全部课程中筛选、认领</a:t>
            </a:r>
            <a:endParaRPr lang="en-US" altLang="zh-CN" sz="2000" dirty="0">
              <a:solidFill>
                <a:srgbClr val="334C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同一门课程，只认领一次，不重复认领</a:t>
            </a:r>
          </a:p>
        </p:txBody>
      </p:sp>
      <p:sp>
        <p:nvSpPr>
          <p:cNvPr id="41" name="îşḻîḍe">
            <a:extLst>
              <a:ext uri="{FF2B5EF4-FFF2-40B4-BE49-F238E27FC236}">
                <a16:creationId xmlns="" xmlns:a16="http://schemas.microsoft.com/office/drawing/2014/main" id="{AC50C189-4E58-4F8D-9F9F-DAA6A2AFC10A}"/>
              </a:ext>
            </a:extLst>
          </p:cNvPr>
          <p:cNvSpPr/>
          <p:nvPr/>
        </p:nvSpPr>
        <p:spPr>
          <a:xfrm>
            <a:off x="4283322" y="3278537"/>
            <a:ext cx="3600000" cy="2083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/>
          </a:p>
        </p:txBody>
      </p:sp>
      <p:sp>
        <p:nvSpPr>
          <p:cNvPr id="42" name="iSḻíḋe">
            <a:extLst>
              <a:ext uri="{FF2B5EF4-FFF2-40B4-BE49-F238E27FC236}">
                <a16:creationId xmlns="" xmlns:a16="http://schemas.microsoft.com/office/drawing/2014/main" id="{A7B5FFB4-C4D4-4BAE-B88E-8240BC76260D}"/>
              </a:ext>
            </a:extLst>
          </p:cNvPr>
          <p:cNvSpPr/>
          <p:nvPr/>
        </p:nvSpPr>
        <p:spPr>
          <a:xfrm>
            <a:off x="4283322" y="3635666"/>
            <a:ext cx="536273" cy="536273"/>
          </a:xfrm>
          <a:prstGeom prst="roundRect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b="1" dirty="0"/>
              <a:t>02</a:t>
            </a:r>
            <a:endParaRPr b="1" dirty="0"/>
          </a:p>
        </p:txBody>
      </p:sp>
      <p:sp>
        <p:nvSpPr>
          <p:cNvPr id="43" name="îṣliḍè">
            <a:extLst>
              <a:ext uri="{FF2B5EF4-FFF2-40B4-BE49-F238E27FC236}">
                <a16:creationId xmlns="" xmlns:a16="http://schemas.microsoft.com/office/drawing/2014/main" id="{022DA327-CA2B-4815-8315-E9A9221F0805}"/>
              </a:ext>
            </a:extLst>
          </p:cNvPr>
          <p:cNvSpPr/>
          <p:nvPr/>
        </p:nvSpPr>
        <p:spPr bwMode="auto">
          <a:xfrm>
            <a:off x="4819595" y="3513832"/>
            <a:ext cx="3324547" cy="77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fontScale="92500"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en-US" altLang="zh-CN" sz="3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助教设置课程</a:t>
            </a:r>
            <a:endParaRPr lang="en-US" altLang="zh-CN" sz="3000" b="1" dirty="0">
              <a:solidFill>
                <a:srgbClr val="334C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560041" y="4216166"/>
            <a:ext cx="50465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课程标签：</a:t>
            </a:r>
            <a:r>
              <a:rPr lang="zh-CN" altLang="zh-CN" sz="2000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区分不同年级，不同院系、不同班级的课程</a:t>
            </a:r>
            <a:endParaRPr lang="en-US" altLang="zh-CN" sz="2000" dirty="0">
              <a:solidFill>
                <a:srgbClr val="334C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有效期：课题开始和结束时间（可修改）</a:t>
            </a:r>
            <a:endParaRPr lang="en-US" altLang="zh-CN" sz="2000" dirty="0">
              <a:solidFill>
                <a:srgbClr val="334C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iSḻíḋe">
            <a:extLst>
              <a:ext uri="{FF2B5EF4-FFF2-40B4-BE49-F238E27FC236}">
                <a16:creationId xmlns="" xmlns:a16="http://schemas.microsoft.com/office/drawing/2014/main" id="{A7B5FFB4-C4D4-4BAE-B88E-8240BC76260D}"/>
              </a:ext>
            </a:extLst>
          </p:cNvPr>
          <p:cNvSpPr/>
          <p:nvPr/>
        </p:nvSpPr>
        <p:spPr>
          <a:xfrm>
            <a:off x="7883322" y="2355636"/>
            <a:ext cx="536273" cy="536273"/>
          </a:xfrm>
          <a:prstGeom prst="roundRect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b="1" dirty="0"/>
              <a:t>03</a:t>
            </a:r>
            <a:endParaRPr b="1" dirty="0"/>
          </a:p>
        </p:txBody>
      </p:sp>
      <p:sp>
        <p:nvSpPr>
          <p:cNvPr id="47" name="îṣliḍè">
            <a:extLst>
              <a:ext uri="{FF2B5EF4-FFF2-40B4-BE49-F238E27FC236}">
                <a16:creationId xmlns="" xmlns:a16="http://schemas.microsoft.com/office/drawing/2014/main" id="{022DA327-CA2B-4815-8315-E9A9221F0805}"/>
              </a:ext>
            </a:extLst>
          </p:cNvPr>
          <p:cNvSpPr/>
          <p:nvPr/>
        </p:nvSpPr>
        <p:spPr bwMode="auto">
          <a:xfrm>
            <a:off x="8419595" y="2233802"/>
            <a:ext cx="3409725" cy="77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生成“课程密码”</a:t>
            </a:r>
            <a:endParaRPr lang="en-US" altLang="zh-CN" sz="3000" b="1" dirty="0">
              <a:solidFill>
                <a:srgbClr val="334C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îşḻîḍe">
            <a:extLst>
              <a:ext uri="{FF2B5EF4-FFF2-40B4-BE49-F238E27FC236}">
                <a16:creationId xmlns="" xmlns:a16="http://schemas.microsoft.com/office/drawing/2014/main" id="{AC50C189-4E58-4F8D-9F9F-DAA6A2AFC10A}"/>
              </a:ext>
            </a:extLst>
          </p:cNvPr>
          <p:cNvSpPr/>
          <p:nvPr/>
        </p:nvSpPr>
        <p:spPr>
          <a:xfrm>
            <a:off x="7883322" y="3278537"/>
            <a:ext cx="3600000" cy="2083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8677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/>
      <p:bldP spid="40" grpId="0"/>
      <p:bldP spid="41" grpId="0" animBg="1"/>
      <p:bldP spid="42" grpId="0" animBg="1"/>
      <p:bldP spid="43" grpId="0"/>
      <p:bldP spid="44" grpId="0"/>
      <p:bldP spid="46" grpId="0" animBg="1"/>
      <p:bldP spid="47" grpId="0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íş1ïḓê">
            <a:extLst>
              <a:ext uri="{FF2B5EF4-FFF2-40B4-BE49-F238E27FC236}">
                <a16:creationId xmlns="" xmlns:a16="http://schemas.microsoft.com/office/drawing/2014/main" id="{E174C7F8-198D-4D18-8DFB-4A93EC12DDFD}"/>
              </a:ext>
            </a:extLst>
          </p:cNvPr>
          <p:cNvGrpSpPr/>
          <p:nvPr/>
        </p:nvGrpSpPr>
        <p:grpSpPr>
          <a:xfrm>
            <a:off x="2226570" y="706056"/>
            <a:ext cx="7452473" cy="5772865"/>
            <a:chOff x="377278" y="1401823"/>
            <a:chExt cx="6048001" cy="4684927"/>
          </a:xfrm>
        </p:grpSpPr>
        <p:sp>
          <p:nvSpPr>
            <p:cNvPr id="32" name="ïS1íḍe">
              <a:extLst>
                <a:ext uri="{FF2B5EF4-FFF2-40B4-BE49-F238E27FC236}">
                  <a16:creationId xmlns="" xmlns:a16="http://schemas.microsoft.com/office/drawing/2014/main" id="{960BC262-3B68-447B-A716-3BE8D3651B21}"/>
                </a:ext>
              </a:extLst>
            </p:cNvPr>
            <p:cNvSpPr/>
            <p:nvPr/>
          </p:nvSpPr>
          <p:spPr bwMode="auto">
            <a:xfrm>
              <a:off x="1256566" y="1625600"/>
              <a:ext cx="4289425" cy="4303713"/>
            </a:xfrm>
            <a:custGeom>
              <a:avLst/>
              <a:gdLst>
                <a:gd name="T0" fmla="*/ 365 w 2340"/>
                <a:gd name="T1" fmla="*/ 542 h 2348"/>
                <a:gd name="T2" fmla="*/ 805 w 2340"/>
                <a:gd name="T3" fmla="*/ 220 h 2348"/>
                <a:gd name="T4" fmla="*/ 1001 w 2340"/>
                <a:gd name="T5" fmla="*/ 167 h 2348"/>
                <a:gd name="T6" fmla="*/ 1122 w 2340"/>
                <a:gd name="T7" fmla="*/ 155 h 2348"/>
                <a:gd name="T8" fmla="*/ 1230 w 2340"/>
                <a:gd name="T9" fmla="*/ 156 h 2348"/>
                <a:gd name="T10" fmla="*/ 1341 w 2340"/>
                <a:gd name="T11" fmla="*/ 169 h 2348"/>
                <a:gd name="T12" fmla="*/ 1513 w 2340"/>
                <a:gd name="T13" fmla="*/ 215 h 2348"/>
                <a:gd name="T14" fmla="*/ 1590 w 2340"/>
                <a:gd name="T15" fmla="*/ 246 h 2348"/>
                <a:gd name="T16" fmla="*/ 1708 w 2340"/>
                <a:gd name="T17" fmla="*/ 310 h 2348"/>
                <a:gd name="T18" fmla="*/ 1818 w 2340"/>
                <a:gd name="T19" fmla="*/ 389 h 2348"/>
                <a:gd name="T20" fmla="*/ 1940 w 2340"/>
                <a:gd name="T21" fmla="*/ 510 h 2348"/>
                <a:gd name="T22" fmla="*/ 2014 w 2340"/>
                <a:gd name="T23" fmla="*/ 608 h 2348"/>
                <a:gd name="T24" fmla="*/ 2076 w 2340"/>
                <a:gd name="T25" fmla="*/ 714 h 2348"/>
                <a:gd name="T26" fmla="*/ 2137 w 2340"/>
                <a:gd name="T27" fmla="*/ 860 h 2348"/>
                <a:gd name="T28" fmla="*/ 2174 w 2340"/>
                <a:gd name="T29" fmla="*/ 1015 h 2348"/>
                <a:gd name="T30" fmla="*/ 2186 w 2340"/>
                <a:gd name="T31" fmla="*/ 1192 h 2348"/>
                <a:gd name="T32" fmla="*/ 2174 w 2340"/>
                <a:gd name="T33" fmla="*/ 1333 h 2348"/>
                <a:gd name="T34" fmla="*/ 2131 w 2340"/>
                <a:gd name="T35" fmla="*/ 1505 h 2348"/>
                <a:gd name="T36" fmla="*/ 2077 w 2340"/>
                <a:gd name="T37" fmla="*/ 1634 h 2348"/>
                <a:gd name="T38" fmla="*/ 1985 w 2340"/>
                <a:gd name="T39" fmla="*/ 1782 h 2348"/>
                <a:gd name="T40" fmla="*/ 1859 w 2340"/>
                <a:gd name="T41" fmla="*/ 1922 h 2348"/>
                <a:gd name="T42" fmla="*/ 1740 w 2340"/>
                <a:gd name="T43" fmla="*/ 2017 h 2348"/>
                <a:gd name="T44" fmla="*/ 1611 w 2340"/>
                <a:gd name="T45" fmla="*/ 2092 h 2348"/>
                <a:gd name="T46" fmla="*/ 1382 w 2340"/>
                <a:gd name="T47" fmla="*/ 2171 h 2348"/>
                <a:gd name="T48" fmla="*/ 1167 w 2340"/>
                <a:gd name="T49" fmla="*/ 2194 h 2348"/>
                <a:gd name="T50" fmla="*/ 1018 w 2340"/>
                <a:gd name="T51" fmla="*/ 2183 h 2348"/>
                <a:gd name="T52" fmla="*/ 906 w 2340"/>
                <a:gd name="T53" fmla="*/ 2161 h 2348"/>
                <a:gd name="T54" fmla="*/ 775 w 2340"/>
                <a:gd name="T55" fmla="*/ 2117 h 2348"/>
                <a:gd name="T56" fmla="*/ 669 w 2340"/>
                <a:gd name="T57" fmla="*/ 2065 h 2348"/>
                <a:gd name="T58" fmla="*/ 435 w 2340"/>
                <a:gd name="T59" fmla="*/ 1886 h 2348"/>
                <a:gd name="T60" fmla="*/ 486 w 2340"/>
                <a:gd name="T61" fmla="*/ 1739 h 2348"/>
                <a:gd name="T62" fmla="*/ 283 w 2340"/>
                <a:gd name="T63" fmla="*/ 1948 h 2348"/>
                <a:gd name="T64" fmla="*/ 532 w 2340"/>
                <a:gd name="T65" fmla="*/ 2162 h 2348"/>
                <a:gd name="T66" fmla="*/ 660 w 2340"/>
                <a:gd name="T67" fmla="*/ 2234 h 2348"/>
                <a:gd name="T68" fmla="*/ 836 w 2340"/>
                <a:gd name="T69" fmla="*/ 2301 h 2348"/>
                <a:gd name="T70" fmla="*/ 963 w 2340"/>
                <a:gd name="T71" fmla="*/ 2331 h 2348"/>
                <a:gd name="T72" fmla="*/ 1098 w 2340"/>
                <a:gd name="T73" fmla="*/ 2346 h 2348"/>
                <a:gd name="T74" fmla="*/ 1343 w 2340"/>
                <a:gd name="T75" fmla="*/ 2335 h 2348"/>
                <a:gd name="T76" fmla="*/ 1626 w 2340"/>
                <a:gd name="T77" fmla="*/ 2254 h 2348"/>
                <a:gd name="T78" fmla="*/ 1795 w 2340"/>
                <a:gd name="T79" fmla="*/ 2166 h 2348"/>
                <a:gd name="T80" fmla="*/ 1949 w 2340"/>
                <a:gd name="T81" fmla="*/ 2049 h 2348"/>
                <a:gd name="T82" fmla="*/ 2072 w 2340"/>
                <a:gd name="T83" fmla="*/ 1921 h 2348"/>
                <a:gd name="T84" fmla="*/ 2195 w 2340"/>
                <a:gd name="T85" fmla="*/ 1739 h 2348"/>
                <a:gd name="T86" fmla="*/ 2267 w 2340"/>
                <a:gd name="T87" fmla="*/ 1583 h 2348"/>
                <a:gd name="T88" fmla="*/ 2306 w 2340"/>
                <a:gd name="T89" fmla="*/ 1457 h 2348"/>
                <a:gd name="T90" fmla="*/ 2336 w 2340"/>
                <a:gd name="T91" fmla="*/ 1276 h 2348"/>
                <a:gd name="T92" fmla="*/ 2334 w 2340"/>
                <a:gd name="T93" fmla="*/ 1052 h 2348"/>
                <a:gd name="T94" fmla="*/ 2301 w 2340"/>
                <a:gd name="T95" fmla="*/ 871 h 2348"/>
                <a:gd name="T96" fmla="*/ 2231 w 2340"/>
                <a:gd name="T97" fmla="*/ 680 h 2348"/>
                <a:gd name="T98" fmla="*/ 2164 w 2340"/>
                <a:gd name="T99" fmla="*/ 556 h 2348"/>
                <a:gd name="T100" fmla="*/ 2083 w 2340"/>
                <a:gd name="T101" fmla="*/ 441 h 2348"/>
                <a:gd name="T102" fmla="*/ 1990 w 2340"/>
                <a:gd name="T103" fmla="*/ 337 h 2348"/>
                <a:gd name="T104" fmla="*/ 1854 w 2340"/>
                <a:gd name="T105" fmla="*/ 223 h 2348"/>
                <a:gd name="T106" fmla="*/ 1680 w 2340"/>
                <a:gd name="T107" fmla="*/ 118 h 2348"/>
                <a:gd name="T108" fmla="*/ 1583 w 2340"/>
                <a:gd name="T109" fmla="*/ 76 h 2348"/>
                <a:gd name="T110" fmla="*/ 1439 w 2340"/>
                <a:gd name="T111" fmla="*/ 32 h 2348"/>
                <a:gd name="T112" fmla="*/ 1276 w 2340"/>
                <a:gd name="T113" fmla="*/ 5 h 2348"/>
                <a:gd name="T114" fmla="*/ 1168 w 2340"/>
                <a:gd name="T115" fmla="*/ 0 h 2348"/>
                <a:gd name="T116" fmla="*/ 1045 w 2340"/>
                <a:gd name="T117" fmla="*/ 6 h 2348"/>
                <a:gd name="T118" fmla="*/ 844 w 2340"/>
                <a:gd name="T119" fmla="*/ 45 h 2348"/>
                <a:gd name="T120" fmla="*/ 579 w 2340"/>
                <a:gd name="T121" fmla="*/ 157 h 2348"/>
                <a:gd name="T122" fmla="*/ 3 w 2340"/>
                <a:gd name="T123" fmla="*/ 1014 h 2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40" h="2348">
                  <a:moveTo>
                    <a:pt x="153" y="1052"/>
                  </a:moveTo>
                  <a:cubicBezTo>
                    <a:pt x="153" y="1052"/>
                    <a:pt x="154" y="1046"/>
                    <a:pt x="155" y="1035"/>
                  </a:cubicBezTo>
                  <a:cubicBezTo>
                    <a:pt x="157" y="1024"/>
                    <a:pt x="159" y="1007"/>
                    <a:pt x="164" y="985"/>
                  </a:cubicBezTo>
                  <a:cubicBezTo>
                    <a:pt x="172" y="941"/>
                    <a:pt x="186" y="878"/>
                    <a:pt x="217" y="801"/>
                  </a:cubicBezTo>
                  <a:cubicBezTo>
                    <a:pt x="224" y="781"/>
                    <a:pt x="233" y="761"/>
                    <a:pt x="242" y="740"/>
                  </a:cubicBezTo>
                  <a:cubicBezTo>
                    <a:pt x="253" y="720"/>
                    <a:pt x="263" y="698"/>
                    <a:pt x="275" y="677"/>
                  </a:cubicBezTo>
                  <a:cubicBezTo>
                    <a:pt x="300" y="633"/>
                    <a:pt x="329" y="588"/>
                    <a:pt x="365" y="542"/>
                  </a:cubicBezTo>
                  <a:cubicBezTo>
                    <a:pt x="401" y="497"/>
                    <a:pt x="443" y="452"/>
                    <a:pt x="491" y="409"/>
                  </a:cubicBezTo>
                  <a:cubicBezTo>
                    <a:pt x="540" y="366"/>
                    <a:pt x="595" y="326"/>
                    <a:pt x="656" y="290"/>
                  </a:cubicBezTo>
                  <a:cubicBezTo>
                    <a:pt x="672" y="281"/>
                    <a:pt x="688" y="273"/>
                    <a:pt x="704" y="265"/>
                  </a:cubicBezTo>
                  <a:cubicBezTo>
                    <a:pt x="712" y="260"/>
                    <a:pt x="720" y="256"/>
                    <a:pt x="728" y="253"/>
                  </a:cubicBezTo>
                  <a:cubicBezTo>
                    <a:pt x="737" y="249"/>
                    <a:pt x="745" y="245"/>
                    <a:pt x="753" y="241"/>
                  </a:cubicBezTo>
                  <a:cubicBezTo>
                    <a:pt x="762" y="237"/>
                    <a:pt x="770" y="234"/>
                    <a:pt x="779" y="230"/>
                  </a:cubicBezTo>
                  <a:cubicBezTo>
                    <a:pt x="787" y="227"/>
                    <a:pt x="796" y="223"/>
                    <a:pt x="805" y="220"/>
                  </a:cubicBezTo>
                  <a:cubicBezTo>
                    <a:pt x="823" y="213"/>
                    <a:pt x="840" y="207"/>
                    <a:pt x="859" y="201"/>
                  </a:cubicBezTo>
                  <a:cubicBezTo>
                    <a:pt x="868" y="198"/>
                    <a:pt x="877" y="195"/>
                    <a:pt x="886" y="193"/>
                  </a:cubicBezTo>
                  <a:cubicBezTo>
                    <a:pt x="896" y="190"/>
                    <a:pt x="905" y="188"/>
                    <a:pt x="914" y="185"/>
                  </a:cubicBezTo>
                  <a:cubicBezTo>
                    <a:pt x="919" y="184"/>
                    <a:pt x="924" y="183"/>
                    <a:pt x="929" y="182"/>
                  </a:cubicBezTo>
                  <a:cubicBezTo>
                    <a:pt x="933" y="181"/>
                    <a:pt x="938" y="180"/>
                    <a:pt x="943" y="179"/>
                  </a:cubicBezTo>
                  <a:cubicBezTo>
                    <a:pt x="952" y="177"/>
                    <a:pt x="962" y="174"/>
                    <a:pt x="972" y="172"/>
                  </a:cubicBezTo>
                  <a:cubicBezTo>
                    <a:pt x="981" y="170"/>
                    <a:pt x="991" y="169"/>
                    <a:pt x="1001" y="167"/>
                  </a:cubicBezTo>
                  <a:cubicBezTo>
                    <a:pt x="1011" y="166"/>
                    <a:pt x="1021" y="164"/>
                    <a:pt x="1031" y="163"/>
                  </a:cubicBezTo>
                  <a:cubicBezTo>
                    <a:pt x="1041" y="162"/>
                    <a:pt x="1051" y="161"/>
                    <a:pt x="1061" y="159"/>
                  </a:cubicBezTo>
                  <a:cubicBezTo>
                    <a:pt x="1068" y="159"/>
                    <a:pt x="1068" y="159"/>
                    <a:pt x="1068" y="159"/>
                  </a:cubicBezTo>
                  <a:cubicBezTo>
                    <a:pt x="1071" y="158"/>
                    <a:pt x="1073" y="158"/>
                    <a:pt x="1076" y="158"/>
                  </a:cubicBezTo>
                  <a:cubicBezTo>
                    <a:pt x="1081" y="158"/>
                    <a:pt x="1086" y="157"/>
                    <a:pt x="1091" y="157"/>
                  </a:cubicBezTo>
                  <a:cubicBezTo>
                    <a:pt x="1096" y="157"/>
                    <a:pt x="1101" y="156"/>
                    <a:pt x="1106" y="156"/>
                  </a:cubicBezTo>
                  <a:cubicBezTo>
                    <a:pt x="1111" y="156"/>
                    <a:pt x="1116" y="155"/>
                    <a:pt x="1122" y="155"/>
                  </a:cubicBezTo>
                  <a:cubicBezTo>
                    <a:pt x="1132" y="155"/>
                    <a:pt x="1142" y="154"/>
                    <a:pt x="1152" y="154"/>
                  </a:cubicBezTo>
                  <a:cubicBezTo>
                    <a:pt x="1158" y="154"/>
                    <a:pt x="1163" y="154"/>
                    <a:pt x="1168" y="154"/>
                  </a:cubicBezTo>
                  <a:cubicBezTo>
                    <a:pt x="1173" y="154"/>
                    <a:pt x="1178" y="154"/>
                    <a:pt x="1183" y="154"/>
                  </a:cubicBezTo>
                  <a:cubicBezTo>
                    <a:pt x="1194" y="155"/>
                    <a:pt x="1204" y="155"/>
                    <a:pt x="1215" y="155"/>
                  </a:cubicBezTo>
                  <a:cubicBezTo>
                    <a:pt x="1219" y="155"/>
                    <a:pt x="1219" y="155"/>
                    <a:pt x="1219" y="155"/>
                  </a:cubicBezTo>
                  <a:cubicBezTo>
                    <a:pt x="1223" y="156"/>
                    <a:pt x="1223" y="156"/>
                    <a:pt x="1223" y="156"/>
                  </a:cubicBezTo>
                  <a:cubicBezTo>
                    <a:pt x="1230" y="156"/>
                    <a:pt x="1230" y="156"/>
                    <a:pt x="1230" y="156"/>
                  </a:cubicBezTo>
                  <a:cubicBezTo>
                    <a:pt x="1236" y="157"/>
                    <a:pt x="1241" y="157"/>
                    <a:pt x="1246" y="157"/>
                  </a:cubicBezTo>
                  <a:cubicBezTo>
                    <a:pt x="1251" y="158"/>
                    <a:pt x="1257" y="158"/>
                    <a:pt x="1262" y="159"/>
                  </a:cubicBezTo>
                  <a:cubicBezTo>
                    <a:pt x="1270" y="159"/>
                    <a:pt x="1270" y="159"/>
                    <a:pt x="1270" y="159"/>
                  </a:cubicBezTo>
                  <a:cubicBezTo>
                    <a:pt x="1272" y="159"/>
                    <a:pt x="1275" y="160"/>
                    <a:pt x="1278" y="160"/>
                  </a:cubicBezTo>
                  <a:cubicBezTo>
                    <a:pt x="1288" y="161"/>
                    <a:pt x="1299" y="163"/>
                    <a:pt x="1309" y="164"/>
                  </a:cubicBezTo>
                  <a:cubicBezTo>
                    <a:pt x="1314" y="165"/>
                    <a:pt x="1320" y="165"/>
                    <a:pt x="1325" y="166"/>
                  </a:cubicBezTo>
                  <a:cubicBezTo>
                    <a:pt x="1330" y="167"/>
                    <a:pt x="1335" y="168"/>
                    <a:pt x="1341" y="169"/>
                  </a:cubicBezTo>
                  <a:cubicBezTo>
                    <a:pt x="1351" y="171"/>
                    <a:pt x="1362" y="173"/>
                    <a:pt x="1372" y="175"/>
                  </a:cubicBezTo>
                  <a:cubicBezTo>
                    <a:pt x="1383" y="177"/>
                    <a:pt x="1393" y="180"/>
                    <a:pt x="1404" y="182"/>
                  </a:cubicBezTo>
                  <a:cubicBezTo>
                    <a:pt x="1409" y="183"/>
                    <a:pt x="1414" y="184"/>
                    <a:pt x="1419" y="186"/>
                  </a:cubicBezTo>
                  <a:cubicBezTo>
                    <a:pt x="1425" y="187"/>
                    <a:pt x="1430" y="189"/>
                    <a:pt x="1435" y="190"/>
                  </a:cubicBezTo>
                  <a:cubicBezTo>
                    <a:pt x="1446" y="193"/>
                    <a:pt x="1456" y="196"/>
                    <a:pt x="1466" y="199"/>
                  </a:cubicBezTo>
                  <a:cubicBezTo>
                    <a:pt x="1477" y="202"/>
                    <a:pt x="1487" y="206"/>
                    <a:pt x="1498" y="209"/>
                  </a:cubicBezTo>
                  <a:cubicBezTo>
                    <a:pt x="1503" y="211"/>
                    <a:pt x="1508" y="213"/>
                    <a:pt x="1513" y="215"/>
                  </a:cubicBezTo>
                  <a:cubicBezTo>
                    <a:pt x="1516" y="215"/>
                    <a:pt x="1518" y="216"/>
                    <a:pt x="1521" y="217"/>
                  </a:cubicBezTo>
                  <a:cubicBezTo>
                    <a:pt x="1528" y="220"/>
                    <a:pt x="1528" y="220"/>
                    <a:pt x="1528" y="220"/>
                  </a:cubicBezTo>
                  <a:cubicBezTo>
                    <a:pt x="1539" y="224"/>
                    <a:pt x="1549" y="228"/>
                    <a:pt x="1559" y="233"/>
                  </a:cubicBezTo>
                  <a:cubicBezTo>
                    <a:pt x="1563" y="234"/>
                    <a:pt x="1563" y="234"/>
                    <a:pt x="1563" y="234"/>
                  </a:cubicBezTo>
                  <a:cubicBezTo>
                    <a:pt x="1567" y="236"/>
                    <a:pt x="1567" y="236"/>
                    <a:pt x="1567" y="236"/>
                  </a:cubicBezTo>
                  <a:cubicBezTo>
                    <a:pt x="1574" y="239"/>
                    <a:pt x="1574" y="239"/>
                    <a:pt x="1574" y="239"/>
                  </a:cubicBezTo>
                  <a:cubicBezTo>
                    <a:pt x="1590" y="246"/>
                    <a:pt x="1590" y="246"/>
                    <a:pt x="1590" y="246"/>
                  </a:cubicBezTo>
                  <a:cubicBezTo>
                    <a:pt x="1605" y="253"/>
                    <a:pt x="1605" y="253"/>
                    <a:pt x="1605" y="253"/>
                  </a:cubicBezTo>
                  <a:cubicBezTo>
                    <a:pt x="1607" y="254"/>
                    <a:pt x="1610" y="255"/>
                    <a:pt x="1612" y="257"/>
                  </a:cubicBezTo>
                  <a:cubicBezTo>
                    <a:pt x="1620" y="260"/>
                    <a:pt x="1620" y="260"/>
                    <a:pt x="1620" y="260"/>
                  </a:cubicBezTo>
                  <a:cubicBezTo>
                    <a:pt x="1630" y="265"/>
                    <a:pt x="1640" y="270"/>
                    <a:pt x="1649" y="276"/>
                  </a:cubicBezTo>
                  <a:cubicBezTo>
                    <a:pt x="1659" y="281"/>
                    <a:pt x="1669" y="287"/>
                    <a:pt x="1679" y="292"/>
                  </a:cubicBezTo>
                  <a:cubicBezTo>
                    <a:pt x="1693" y="301"/>
                    <a:pt x="1693" y="301"/>
                    <a:pt x="1693" y="301"/>
                  </a:cubicBezTo>
                  <a:cubicBezTo>
                    <a:pt x="1698" y="303"/>
                    <a:pt x="1703" y="307"/>
                    <a:pt x="1708" y="310"/>
                  </a:cubicBezTo>
                  <a:cubicBezTo>
                    <a:pt x="1717" y="316"/>
                    <a:pt x="1727" y="322"/>
                    <a:pt x="1736" y="328"/>
                  </a:cubicBezTo>
                  <a:cubicBezTo>
                    <a:pt x="1745" y="334"/>
                    <a:pt x="1755" y="341"/>
                    <a:pt x="1764" y="348"/>
                  </a:cubicBezTo>
                  <a:cubicBezTo>
                    <a:pt x="1768" y="351"/>
                    <a:pt x="1773" y="354"/>
                    <a:pt x="1778" y="358"/>
                  </a:cubicBezTo>
                  <a:cubicBezTo>
                    <a:pt x="1791" y="368"/>
                    <a:pt x="1791" y="368"/>
                    <a:pt x="1791" y="368"/>
                  </a:cubicBezTo>
                  <a:cubicBezTo>
                    <a:pt x="1804" y="379"/>
                    <a:pt x="1804" y="379"/>
                    <a:pt x="1804" y="379"/>
                  </a:cubicBezTo>
                  <a:cubicBezTo>
                    <a:pt x="1811" y="384"/>
                    <a:pt x="1811" y="384"/>
                    <a:pt x="1811" y="384"/>
                  </a:cubicBezTo>
                  <a:cubicBezTo>
                    <a:pt x="1813" y="386"/>
                    <a:pt x="1816" y="387"/>
                    <a:pt x="1818" y="389"/>
                  </a:cubicBezTo>
                  <a:cubicBezTo>
                    <a:pt x="1835" y="404"/>
                    <a:pt x="1853" y="419"/>
                    <a:pt x="1869" y="435"/>
                  </a:cubicBezTo>
                  <a:cubicBezTo>
                    <a:pt x="1882" y="447"/>
                    <a:pt x="1882" y="447"/>
                    <a:pt x="1882" y="447"/>
                  </a:cubicBezTo>
                  <a:cubicBezTo>
                    <a:pt x="1888" y="453"/>
                    <a:pt x="1888" y="453"/>
                    <a:pt x="1888" y="453"/>
                  </a:cubicBezTo>
                  <a:cubicBezTo>
                    <a:pt x="1894" y="459"/>
                    <a:pt x="1894" y="459"/>
                    <a:pt x="1894" y="459"/>
                  </a:cubicBezTo>
                  <a:cubicBezTo>
                    <a:pt x="1902" y="468"/>
                    <a:pt x="1910" y="476"/>
                    <a:pt x="1918" y="484"/>
                  </a:cubicBezTo>
                  <a:cubicBezTo>
                    <a:pt x="1922" y="489"/>
                    <a:pt x="1925" y="493"/>
                    <a:pt x="1929" y="497"/>
                  </a:cubicBezTo>
                  <a:cubicBezTo>
                    <a:pt x="1940" y="510"/>
                    <a:pt x="1940" y="510"/>
                    <a:pt x="1940" y="510"/>
                  </a:cubicBezTo>
                  <a:cubicBezTo>
                    <a:pt x="1952" y="524"/>
                    <a:pt x="1952" y="524"/>
                    <a:pt x="1952" y="524"/>
                  </a:cubicBezTo>
                  <a:cubicBezTo>
                    <a:pt x="1956" y="528"/>
                    <a:pt x="1959" y="533"/>
                    <a:pt x="1963" y="537"/>
                  </a:cubicBezTo>
                  <a:cubicBezTo>
                    <a:pt x="1970" y="546"/>
                    <a:pt x="1977" y="556"/>
                    <a:pt x="1984" y="565"/>
                  </a:cubicBezTo>
                  <a:cubicBezTo>
                    <a:pt x="1991" y="574"/>
                    <a:pt x="1998" y="584"/>
                    <a:pt x="2004" y="593"/>
                  </a:cubicBezTo>
                  <a:cubicBezTo>
                    <a:pt x="2010" y="600"/>
                    <a:pt x="2010" y="600"/>
                    <a:pt x="2010" y="600"/>
                  </a:cubicBezTo>
                  <a:cubicBezTo>
                    <a:pt x="2012" y="604"/>
                    <a:pt x="2012" y="604"/>
                    <a:pt x="2012" y="604"/>
                  </a:cubicBezTo>
                  <a:cubicBezTo>
                    <a:pt x="2014" y="608"/>
                    <a:pt x="2014" y="608"/>
                    <a:pt x="2014" y="608"/>
                  </a:cubicBezTo>
                  <a:cubicBezTo>
                    <a:pt x="2024" y="622"/>
                    <a:pt x="2024" y="622"/>
                    <a:pt x="2024" y="622"/>
                  </a:cubicBezTo>
                  <a:cubicBezTo>
                    <a:pt x="2033" y="637"/>
                    <a:pt x="2033" y="637"/>
                    <a:pt x="2033" y="637"/>
                  </a:cubicBezTo>
                  <a:cubicBezTo>
                    <a:pt x="2038" y="644"/>
                    <a:pt x="2038" y="644"/>
                    <a:pt x="2038" y="644"/>
                  </a:cubicBezTo>
                  <a:cubicBezTo>
                    <a:pt x="2040" y="647"/>
                    <a:pt x="2041" y="649"/>
                    <a:pt x="2042" y="652"/>
                  </a:cubicBezTo>
                  <a:cubicBezTo>
                    <a:pt x="2048" y="662"/>
                    <a:pt x="2054" y="672"/>
                    <a:pt x="2060" y="682"/>
                  </a:cubicBezTo>
                  <a:cubicBezTo>
                    <a:pt x="2063" y="687"/>
                    <a:pt x="2066" y="693"/>
                    <a:pt x="2068" y="698"/>
                  </a:cubicBezTo>
                  <a:cubicBezTo>
                    <a:pt x="2076" y="714"/>
                    <a:pt x="2076" y="714"/>
                    <a:pt x="2076" y="714"/>
                  </a:cubicBezTo>
                  <a:cubicBezTo>
                    <a:pt x="2084" y="729"/>
                    <a:pt x="2084" y="729"/>
                    <a:pt x="2084" y="729"/>
                  </a:cubicBezTo>
                  <a:cubicBezTo>
                    <a:pt x="2087" y="734"/>
                    <a:pt x="2089" y="740"/>
                    <a:pt x="2092" y="745"/>
                  </a:cubicBezTo>
                  <a:cubicBezTo>
                    <a:pt x="2096" y="756"/>
                    <a:pt x="2101" y="767"/>
                    <a:pt x="2106" y="777"/>
                  </a:cubicBezTo>
                  <a:cubicBezTo>
                    <a:pt x="2110" y="788"/>
                    <a:pt x="2115" y="799"/>
                    <a:pt x="2119" y="810"/>
                  </a:cubicBezTo>
                  <a:cubicBezTo>
                    <a:pt x="2121" y="816"/>
                    <a:pt x="2124" y="821"/>
                    <a:pt x="2125" y="827"/>
                  </a:cubicBezTo>
                  <a:cubicBezTo>
                    <a:pt x="2131" y="843"/>
                    <a:pt x="2131" y="843"/>
                    <a:pt x="2131" y="843"/>
                  </a:cubicBezTo>
                  <a:cubicBezTo>
                    <a:pt x="2137" y="860"/>
                    <a:pt x="2137" y="860"/>
                    <a:pt x="2137" y="860"/>
                  </a:cubicBezTo>
                  <a:cubicBezTo>
                    <a:pt x="2139" y="866"/>
                    <a:pt x="2141" y="871"/>
                    <a:pt x="2142" y="877"/>
                  </a:cubicBezTo>
                  <a:cubicBezTo>
                    <a:pt x="2152" y="911"/>
                    <a:pt x="2152" y="911"/>
                    <a:pt x="2152" y="911"/>
                  </a:cubicBezTo>
                  <a:cubicBezTo>
                    <a:pt x="2154" y="920"/>
                    <a:pt x="2154" y="920"/>
                    <a:pt x="2154" y="920"/>
                  </a:cubicBezTo>
                  <a:cubicBezTo>
                    <a:pt x="2156" y="928"/>
                    <a:pt x="2156" y="928"/>
                    <a:pt x="2156" y="928"/>
                  </a:cubicBezTo>
                  <a:cubicBezTo>
                    <a:pt x="2160" y="945"/>
                    <a:pt x="2160" y="945"/>
                    <a:pt x="2160" y="945"/>
                  </a:cubicBezTo>
                  <a:cubicBezTo>
                    <a:pt x="2163" y="957"/>
                    <a:pt x="2166" y="968"/>
                    <a:pt x="2167" y="980"/>
                  </a:cubicBezTo>
                  <a:cubicBezTo>
                    <a:pt x="2174" y="1015"/>
                    <a:pt x="2174" y="1015"/>
                    <a:pt x="2174" y="1015"/>
                  </a:cubicBezTo>
                  <a:cubicBezTo>
                    <a:pt x="2176" y="1027"/>
                    <a:pt x="2177" y="1038"/>
                    <a:pt x="2178" y="1050"/>
                  </a:cubicBezTo>
                  <a:cubicBezTo>
                    <a:pt x="2181" y="1068"/>
                    <a:pt x="2181" y="1068"/>
                    <a:pt x="2181" y="1068"/>
                  </a:cubicBezTo>
                  <a:cubicBezTo>
                    <a:pt x="2181" y="1074"/>
                    <a:pt x="2182" y="1080"/>
                    <a:pt x="2182" y="1086"/>
                  </a:cubicBezTo>
                  <a:cubicBezTo>
                    <a:pt x="2185" y="1121"/>
                    <a:pt x="2185" y="1121"/>
                    <a:pt x="2185" y="1121"/>
                  </a:cubicBezTo>
                  <a:cubicBezTo>
                    <a:pt x="2186" y="1156"/>
                    <a:pt x="2186" y="1156"/>
                    <a:pt x="2186" y="1156"/>
                  </a:cubicBezTo>
                  <a:cubicBezTo>
                    <a:pt x="2186" y="1174"/>
                    <a:pt x="2186" y="1174"/>
                    <a:pt x="2186" y="1174"/>
                  </a:cubicBezTo>
                  <a:cubicBezTo>
                    <a:pt x="2186" y="1192"/>
                    <a:pt x="2186" y="1192"/>
                    <a:pt x="2186" y="1192"/>
                  </a:cubicBezTo>
                  <a:cubicBezTo>
                    <a:pt x="2185" y="1228"/>
                    <a:pt x="2185" y="1228"/>
                    <a:pt x="2185" y="1228"/>
                  </a:cubicBezTo>
                  <a:cubicBezTo>
                    <a:pt x="2182" y="1263"/>
                    <a:pt x="2182" y="1263"/>
                    <a:pt x="2182" y="1263"/>
                  </a:cubicBezTo>
                  <a:cubicBezTo>
                    <a:pt x="2182" y="1269"/>
                    <a:pt x="2181" y="1275"/>
                    <a:pt x="2181" y="1281"/>
                  </a:cubicBezTo>
                  <a:cubicBezTo>
                    <a:pt x="2178" y="1298"/>
                    <a:pt x="2178" y="1298"/>
                    <a:pt x="2178" y="1298"/>
                  </a:cubicBezTo>
                  <a:cubicBezTo>
                    <a:pt x="2176" y="1316"/>
                    <a:pt x="2176" y="1316"/>
                    <a:pt x="2176" y="1316"/>
                  </a:cubicBezTo>
                  <a:cubicBezTo>
                    <a:pt x="2175" y="1325"/>
                    <a:pt x="2175" y="1325"/>
                    <a:pt x="2175" y="1325"/>
                  </a:cubicBezTo>
                  <a:cubicBezTo>
                    <a:pt x="2175" y="1327"/>
                    <a:pt x="2174" y="1330"/>
                    <a:pt x="2174" y="1333"/>
                  </a:cubicBezTo>
                  <a:cubicBezTo>
                    <a:pt x="2169" y="1357"/>
                    <a:pt x="2166" y="1380"/>
                    <a:pt x="2160" y="1403"/>
                  </a:cubicBezTo>
                  <a:cubicBezTo>
                    <a:pt x="2156" y="1420"/>
                    <a:pt x="2156" y="1420"/>
                    <a:pt x="2156" y="1420"/>
                  </a:cubicBezTo>
                  <a:cubicBezTo>
                    <a:pt x="2154" y="1429"/>
                    <a:pt x="2154" y="1429"/>
                    <a:pt x="2154" y="1429"/>
                  </a:cubicBezTo>
                  <a:cubicBezTo>
                    <a:pt x="2152" y="1437"/>
                    <a:pt x="2152" y="1437"/>
                    <a:pt x="2152" y="1437"/>
                  </a:cubicBezTo>
                  <a:cubicBezTo>
                    <a:pt x="2149" y="1448"/>
                    <a:pt x="2145" y="1460"/>
                    <a:pt x="2142" y="1471"/>
                  </a:cubicBezTo>
                  <a:cubicBezTo>
                    <a:pt x="2141" y="1477"/>
                    <a:pt x="2139" y="1482"/>
                    <a:pt x="2137" y="1488"/>
                  </a:cubicBezTo>
                  <a:cubicBezTo>
                    <a:pt x="2131" y="1505"/>
                    <a:pt x="2131" y="1505"/>
                    <a:pt x="2131" y="1505"/>
                  </a:cubicBezTo>
                  <a:cubicBezTo>
                    <a:pt x="2125" y="1521"/>
                    <a:pt x="2125" y="1521"/>
                    <a:pt x="2125" y="1521"/>
                  </a:cubicBezTo>
                  <a:cubicBezTo>
                    <a:pt x="2125" y="1524"/>
                    <a:pt x="2124" y="1527"/>
                    <a:pt x="2122" y="1529"/>
                  </a:cubicBezTo>
                  <a:cubicBezTo>
                    <a:pt x="2119" y="1538"/>
                    <a:pt x="2119" y="1538"/>
                    <a:pt x="2119" y="1538"/>
                  </a:cubicBezTo>
                  <a:cubicBezTo>
                    <a:pt x="2115" y="1549"/>
                    <a:pt x="2111" y="1559"/>
                    <a:pt x="2106" y="1570"/>
                  </a:cubicBezTo>
                  <a:cubicBezTo>
                    <a:pt x="2101" y="1581"/>
                    <a:pt x="2097" y="1592"/>
                    <a:pt x="2092" y="1602"/>
                  </a:cubicBezTo>
                  <a:cubicBezTo>
                    <a:pt x="2089" y="1608"/>
                    <a:pt x="2087" y="1613"/>
                    <a:pt x="2085" y="1618"/>
                  </a:cubicBezTo>
                  <a:cubicBezTo>
                    <a:pt x="2077" y="1634"/>
                    <a:pt x="2077" y="1634"/>
                    <a:pt x="2077" y="1634"/>
                  </a:cubicBezTo>
                  <a:cubicBezTo>
                    <a:pt x="2069" y="1649"/>
                    <a:pt x="2069" y="1649"/>
                    <a:pt x="2069" y="1649"/>
                  </a:cubicBezTo>
                  <a:cubicBezTo>
                    <a:pt x="2066" y="1655"/>
                    <a:pt x="2063" y="1660"/>
                    <a:pt x="2060" y="1665"/>
                  </a:cubicBezTo>
                  <a:cubicBezTo>
                    <a:pt x="2055" y="1675"/>
                    <a:pt x="2049" y="1685"/>
                    <a:pt x="2043" y="1695"/>
                  </a:cubicBezTo>
                  <a:cubicBezTo>
                    <a:pt x="2039" y="1703"/>
                    <a:pt x="2039" y="1703"/>
                    <a:pt x="2039" y="1703"/>
                  </a:cubicBezTo>
                  <a:cubicBezTo>
                    <a:pt x="2034" y="1710"/>
                    <a:pt x="2034" y="1710"/>
                    <a:pt x="2034" y="1710"/>
                  </a:cubicBezTo>
                  <a:cubicBezTo>
                    <a:pt x="2025" y="1725"/>
                    <a:pt x="2025" y="1725"/>
                    <a:pt x="2025" y="1725"/>
                  </a:cubicBezTo>
                  <a:cubicBezTo>
                    <a:pt x="2012" y="1744"/>
                    <a:pt x="1999" y="1763"/>
                    <a:pt x="1985" y="1782"/>
                  </a:cubicBezTo>
                  <a:cubicBezTo>
                    <a:pt x="1978" y="1791"/>
                    <a:pt x="1971" y="1800"/>
                    <a:pt x="1964" y="1809"/>
                  </a:cubicBezTo>
                  <a:cubicBezTo>
                    <a:pt x="1953" y="1823"/>
                    <a:pt x="1953" y="1823"/>
                    <a:pt x="1953" y="1823"/>
                  </a:cubicBezTo>
                  <a:cubicBezTo>
                    <a:pt x="1942" y="1836"/>
                    <a:pt x="1942" y="1836"/>
                    <a:pt x="1942" y="1836"/>
                  </a:cubicBezTo>
                  <a:cubicBezTo>
                    <a:pt x="1934" y="1844"/>
                    <a:pt x="1927" y="1853"/>
                    <a:pt x="1919" y="1862"/>
                  </a:cubicBezTo>
                  <a:cubicBezTo>
                    <a:pt x="1911" y="1870"/>
                    <a:pt x="1904" y="1878"/>
                    <a:pt x="1896" y="1887"/>
                  </a:cubicBezTo>
                  <a:cubicBezTo>
                    <a:pt x="1888" y="1895"/>
                    <a:pt x="1880" y="1903"/>
                    <a:pt x="1871" y="1911"/>
                  </a:cubicBezTo>
                  <a:cubicBezTo>
                    <a:pt x="1859" y="1922"/>
                    <a:pt x="1859" y="1922"/>
                    <a:pt x="1859" y="1922"/>
                  </a:cubicBezTo>
                  <a:cubicBezTo>
                    <a:pt x="1853" y="1928"/>
                    <a:pt x="1853" y="1928"/>
                    <a:pt x="1853" y="1928"/>
                  </a:cubicBezTo>
                  <a:cubicBezTo>
                    <a:pt x="1851" y="1930"/>
                    <a:pt x="1849" y="1932"/>
                    <a:pt x="1846" y="1934"/>
                  </a:cubicBezTo>
                  <a:cubicBezTo>
                    <a:pt x="1838" y="1941"/>
                    <a:pt x="1829" y="1949"/>
                    <a:pt x="1821" y="1956"/>
                  </a:cubicBezTo>
                  <a:cubicBezTo>
                    <a:pt x="1819" y="1958"/>
                    <a:pt x="1816" y="1960"/>
                    <a:pt x="1814" y="1962"/>
                  </a:cubicBezTo>
                  <a:cubicBezTo>
                    <a:pt x="1808" y="1967"/>
                    <a:pt x="1808" y="1967"/>
                    <a:pt x="1808" y="1967"/>
                  </a:cubicBezTo>
                  <a:cubicBezTo>
                    <a:pt x="1794" y="1977"/>
                    <a:pt x="1794" y="1977"/>
                    <a:pt x="1794" y="1977"/>
                  </a:cubicBezTo>
                  <a:cubicBezTo>
                    <a:pt x="1777" y="1992"/>
                    <a:pt x="1758" y="2004"/>
                    <a:pt x="1740" y="2017"/>
                  </a:cubicBezTo>
                  <a:cubicBezTo>
                    <a:pt x="1736" y="2021"/>
                    <a:pt x="1731" y="2023"/>
                    <a:pt x="1726" y="2027"/>
                  </a:cubicBezTo>
                  <a:cubicBezTo>
                    <a:pt x="1712" y="2036"/>
                    <a:pt x="1712" y="2036"/>
                    <a:pt x="1712" y="2036"/>
                  </a:cubicBezTo>
                  <a:cubicBezTo>
                    <a:pt x="1698" y="2045"/>
                    <a:pt x="1698" y="2045"/>
                    <a:pt x="1698" y="2045"/>
                  </a:cubicBezTo>
                  <a:cubicBezTo>
                    <a:pt x="1693" y="2048"/>
                    <a:pt x="1688" y="2050"/>
                    <a:pt x="1684" y="2053"/>
                  </a:cubicBezTo>
                  <a:cubicBezTo>
                    <a:pt x="1674" y="2059"/>
                    <a:pt x="1664" y="2064"/>
                    <a:pt x="1655" y="2070"/>
                  </a:cubicBezTo>
                  <a:cubicBezTo>
                    <a:pt x="1645" y="2075"/>
                    <a:pt x="1635" y="2080"/>
                    <a:pt x="1625" y="2085"/>
                  </a:cubicBezTo>
                  <a:cubicBezTo>
                    <a:pt x="1621" y="2087"/>
                    <a:pt x="1616" y="2090"/>
                    <a:pt x="1611" y="2092"/>
                  </a:cubicBezTo>
                  <a:cubicBezTo>
                    <a:pt x="1606" y="2095"/>
                    <a:pt x="1601" y="2097"/>
                    <a:pt x="1596" y="2099"/>
                  </a:cubicBezTo>
                  <a:cubicBezTo>
                    <a:pt x="1586" y="2104"/>
                    <a:pt x="1576" y="2108"/>
                    <a:pt x="1566" y="2113"/>
                  </a:cubicBezTo>
                  <a:cubicBezTo>
                    <a:pt x="1526" y="2129"/>
                    <a:pt x="1485" y="2145"/>
                    <a:pt x="1444" y="2156"/>
                  </a:cubicBezTo>
                  <a:cubicBezTo>
                    <a:pt x="1439" y="2157"/>
                    <a:pt x="1434" y="2158"/>
                    <a:pt x="1429" y="2160"/>
                  </a:cubicBezTo>
                  <a:cubicBezTo>
                    <a:pt x="1421" y="2162"/>
                    <a:pt x="1421" y="2162"/>
                    <a:pt x="1421" y="2162"/>
                  </a:cubicBezTo>
                  <a:cubicBezTo>
                    <a:pt x="1413" y="2164"/>
                    <a:pt x="1413" y="2164"/>
                    <a:pt x="1413" y="2164"/>
                  </a:cubicBezTo>
                  <a:cubicBezTo>
                    <a:pt x="1403" y="2166"/>
                    <a:pt x="1392" y="2169"/>
                    <a:pt x="1382" y="2171"/>
                  </a:cubicBezTo>
                  <a:cubicBezTo>
                    <a:pt x="1372" y="2174"/>
                    <a:pt x="1362" y="2175"/>
                    <a:pt x="1351" y="2177"/>
                  </a:cubicBezTo>
                  <a:cubicBezTo>
                    <a:pt x="1341" y="2179"/>
                    <a:pt x="1331" y="2181"/>
                    <a:pt x="1320" y="2183"/>
                  </a:cubicBezTo>
                  <a:cubicBezTo>
                    <a:pt x="1310" y="2184"/>
                    <a:pt x="1300" y="2185"/>
                    <a:pt x="1289" y="2186"/>
                  </a:cubicBezTo>
                  <a:cubicBezTo>
                    <a:pt x="1284" y="2187"/>
                    <a:pt x="1279" y="2188"/>
                    <a:pt x="1274" y="2188"/>
                  </a:cubicBezTo>
                  <a:cubicBezTo>
                    <a:pt x="1269" y="2189"/>
                    <a:pt x="1264" y="2189"/>
                    <a:pt x="1258" y="2190"/>
                  </a:cubicBezTo>
                  <a:cubicBezTo>
                    <a:pt x="1238" y="2191"/>
                    <a:pt x="1218" y="2193"/>
                    <a:pt x="1197" y="2193"/>
                  </a:cubicBezTo>
                  <a:cubicBezTo>
                    <a:pt x="1187" y="2194"/>
                    <a:pt x="1177" y="2194"/>
                    <a:pt x="1167" y="2194"/>
                  </a:cubicBezTo>
                  <a:cubicBezTo>
                    <a:pt x="1157" y="2194"/>
                    <a:pt x="1146" y="2194"/>
                    <a:pt x="1136" y="2194"/>
                  </a:cubicBezTo>
                  <a:cubicBezTo>
                    <a:pt x="1126" y="2194"/>
                    <a:pt x="1116" y="2193"/>
                    <a:pt x="1106" y="2192"/>
                  </a:cubicBezTo>
                  <a:cubicBezTo>
                    <a:pt x="1102" y="2192"/>
                    <a:pt x="1097" y="2192"/>
                    <a:pt x="1092" y="2191"/>
                  </a:cubicBezTo>
                  <a:cubicBezTo>
                    <a:pt x="1084" y="2191"/>
                    <a:pt x="1084" y="2191"/>
                    <a:pt x="1084" y="2191"/>
                  </a:cubicBezTo>
                  <a:cubicBezTo>
                    <a:pt x="1077" y="2190"/>
                    <a:pt x="1077" y="2190"/>
                    <a:pt x="1077" y="2190"/>
                  </a:cubicBezTo>
                  <a:cubicBezTo>
                    <a:pt x="1067" y="2189"/>
                    <a:pt x="1057" y="2188"/>
                    <a:pt x="1047" y="2187"/>
                  </a:cubicBezTo>
                  <a:cubicBezTo>
                    <a:pt x="1038" y="2186"/>
                    <a:pt x="1028" y="2185"/>
                    <a:pt x="1018" y="2183"/>
                  </a:cubicBezTo>
                  <a:cubicBezTo>
                    <a:pt x="1014" y="2183"/>
                    <a:pt x="1009" y="2182"/>
                    <a:pt x="1004" y="2181"/>
                  </a:cubicBezTo>
                  <a:cubicBezTo>
                    <a:pt x="999" y="2181"/>
                    <a:pt x="994" y="2180"/>
                    <a:pt x="990" y="2179"/>
                  </a:cubicBezTo>
                  <a:cubicBezTo>
                    <a:pt x="985" y="2178"/>
                    <a:pt x="980" y="2177"/>
                    <a:pt x="975" y="2176"/>
                  </a:cubicBezTo>
                  <a:cubicBezTo>
                    <a:pt x="971" y="2175"/>
                    <a:pt x="966" y="2175"/>
                    <a:pt x="961" y="2174"/>
                  </a:cubicBezTo>
                  <a:cubicBezTo>
                    <a:pt x="952" y="2172"/>
                    <a:pt x="943" y="2170"/>
                    <a:pt x="933" y="2167"/>
                  </a:cubicBezTo>
                  <a:cubicBezTo>
                    <a:pt x="929" y="2167"/>
                    <a:pt x="924" y="2165"/>
                    <a:pt x="920" y="2164"/>
                  </a:cubicBezTo>
                  <a:cubicBezTo>
                    <a:pt x="915" y="2163"/>
                    <a:pt x="910" y="2162"/>
                    <a:pt x="906" y="2161"/>
                  </a:cubicBezTo>
                  <a:cubicBezTo>
                    <a:pt x="901" y="2159"/>
                    <a:pt x="897" y="2158"/>
                    <a:pt x="892" y="2157"/>
                  </a:cubicBezTo>
                  <a:cubicBezTo>
                    <a:pt x="888" y="2156"/>
                    <a:pt x="883" y="2154"/>
                    <a:pt x="879" y="2153"/>
                  </a:cubicBezTo>
                  <a:cubicBezTo>
                    <a:pt x="870" y="2150"/>
                    <a:pt x="861" y="2148"/>
                    <a:pt x="852" y="2145"/>
                  </a:cubicBezTo>
                  <a:cubicBezTo>
                    <a:pt x="844" y="2142"/>
                    <a:pt x="835" y="2139"/>
                    <a:pt x="826" y="2136"/>
                  </a:cubicBezTo>
                  <a:cubicBezTo>
                    <a:pt x="822" y="2135"/>
                    <a:pt x="818" y="2133"/>
                    <a:pt x="813" y="2132"/>
                  </a:cubicBezTo>
                  <a:cubicBezTo>
                    <a:pt x="809" y="2130"/>
                    <a:pt x="805" y="2128"/>
                    <a:pt x="801" y="2127"/>
                  </a:cubicBezTo>
                  <a:cubicBezTo>
                    <a:pt x="792" y="2123"/>
                    <a:pt x="784" y="2120"/>
                    <a:pt x="775" y="2117"/>
                  </a:cubicBezTo>
                  <a:cubicBezTo>
                    <a:pt x="767" y="2113"/>
                    <a:pt x="759" y="2110"/>
                    <a:pt x="751" y="2106"/>
                  </a:cubicBezTo>
                  <a:cubicBezTo>
                    <a:pt x="743" y="2103"/>
                    <a:pt x="735" y="2099"/>
                    <a:pt x="727" y="2095"/>
                  </a:cubicBezTo>
                  <a:cubicBezTo>
                    <a:pt x="723" y="2093"/>
                    <a:pt x="719" y="2091"/>
                    <a:pt x="715" y="2089"/>
                  </a:cubicBezTo>
                  <a:cubicBezTo>
                    <a:pt x="709" y="2086"/>
                    <a:pt x="709" y="2086"/>
                    <a:pt x="709" y="2086"/>
                  </a:cubicBezTo>
                  <a:cubicBezTo>
                    <a:pt x="703" y="2083"/>
                    <a:pt x="703" y="2083"/>
                    <a:pt x="703" y="2083"/>
                  </a:cubicBezTo>
                  <a:cubicBezTo>
                    <a:pt x="696" y="2079"/>
                    <a:pt x="688" y="2075"/>
                    <a:pt x="680" y="2071"/>
                  </a:cubicBezTo>
                  <a:cubicBezTo>
                    <a:pt x="677" y="2069"/>
                    <a:pt x="673" y="2067"/>
                    <a:pt x="669" y="2065"/>
                  </a:cubicBezTo>
                  <a:cubicBezTo>
                    <a:pt x="665" y="2063"/>
                    <a:pt x="662" y="2061"/>
                    <a:pt x="658" y="2059"/>
                  </a:cubicBezTo>
                  <a:cubicBezTo>
                    <a:pt x="643" y="2051"/>
                    <a:pt x="629" y="2041"/>
                    <a:pt x="615" y="2033"/>
                  </a:cubicBezTo>
                  <a:cubicBezTo>
                    <a:pt x="610" y="2029"/>
                    <a:pt x="610" y="2029"/>
                    <a:pt x="610" y="2029"/>
                  </a:cubicBezTo>
                  <a:cubicBezTo>
                    <a:pt x="605" y="2026"/>
                    <a:pt x="605" y="2026"/>
                    <a:pt x="605" y="2026"/>
                  </a:cubicBezTo>
                  <a:cubicBezTo>
                    <a:pt x="601" y="2024"/>
                    <a:pt x="598" y="2021"/>
                    <a:pt x="594" y="2019"/>
                  </a:cubicBezTo>
                  <a:cubicBezTo>
                    <a:pt x="588" y="2014"/>
                    <a:pt x="581" y="2010"/>
                    <a:pt x="574" y="2005"/>
                  </a:cubicBezTo>
                  <a:cubicBezTo>
                    <a:pt x="522" y="1967"/>
                    <a:pt x="475" y="1927"/>
                    <a:pt x="435" y="1886"/>
                  </a:cubicBezTo>
                  <a:cubicBezTo>
                    <a:pt x="425" y="1875"/>
                    <a:pt x="415" y="1865"/>
                    <a:pt x="406" y="1854"/>
                  </a:cubicBezTo>
                  <a:cubicBezTo>
                    <a:pt x="403" y="1852"/>
                    <a:pt x="401" y="1849"/>
                    <a:pt x="399" y="1846"/>
                  </a:cubicBezTo>
                  <a:cubicBezTo>
                    <a:pt x="398" y="1845"/>
                    <a:pt x="397" y="1844"/>
                    <a:pt x="396" y="1843"/>
                  </a:cubicBezTo>
                  <a:cubicBezTo>
                    <a:pt x="394" y="1841"/>
                    <a:pt x="392" y="1839"/>
                    <a:pt x="391" y="1837"/>
                  </a:cubicBezTo>
                  <a:cubicBezTo>
                    <a:pt x="388" y="1833"/>
                    <a:pt x="385" y="1831"/>
                    <a:pt x="384" y="1829"/>
                  </a:cubicBezTo>
                  <a:cubicBezTo>
                    <a:pt x="382" y="1827"/>
                    <a:pt x="381" y="1826"/>
                    <a:pt x="381" y="1826"/>
                  </a:cubicBezTo>
                  <a:cubicBezTo>
                    <a:pt x="486" y="1739"/>
                    <a:pt x="486" y="1739"/>
                    <a:pt x="486" y="1739"/>
                  </a:cubicBezTo>
                  <a:cubicBezTo>
                    <a:pt x="368" y="1708"/>
                    <a:pt x="247" y="1648"/>
                    <a:pt x="138" y="1558"/>
                  </a:cubicBezTo>
                  <a:cubicBezTo>
                    <a:pt x="114" y="1697"/>
                    <a:pt x="119" y="1853"/>
                    <a:pt x="158" y="2011"/>
                  </a:cubicBezTo>
                  <a:cubicBezTo>
                    <a:pt x="263" y="1924"/>
                    <a:pt x="263" y="1924"/>
                    <a:pt x="263" y="1924"/>
                  </a:cubicBezTo>
                  <a:cubicBezTo>
                    <a:pt x="263" y="1924"/>
                    <a:pt x="264" y="1925"/>
                    <a:pt x="265" y="1928"/>
                  </a:cubicBezTo>
                  <a:cubicBezTo>
                    <a:pt x="267" y="1930"/>
                    <a:pt x="270" y="1933"/>
                    <a:pt x="274" y="1937"/>
                  </a:cubicBezTo>
                  <a:cubicBezTo>
                    <a:pt x="275" y="1939"/>
                    <a:pt x="277" y="1941"/>
                    <a:pt x="280" y="1944"/>
                  </a:cubicBezTo>
                  <a:cubicBezTo>
                    <a:pt x="281" y="1945"/>
                    <a:pt x="282" y="1946"/>
                    <a:pt x="283" y="1948"/>
                  </a:cubicBezTo>
                  <a:cubicBezTo>
                    <a:pt x="286" y="1951"/>
                    <a:pt x="288" y="1954"/>
                    <a:pt x="291" y="1957"/>
                  </a:cubicBezTo>
                  <a:cubicBezTo>
                    <a:pt x="302" y="1969"/>
                    <a:pt x="313" y="1981"/>
                    <a:pt x="325" y="1993"/>
                  </a:cubicBezTo>
                  <a:cubicBezTo>
                    <a:pt x="371" y="2040"/>
                    <a:pt x="424" y="2087"/>
                    <a:pt x="485" y="2131"/>
                  </a:cubicBezTo>
                  <a:cubicBezTo>
                    <a:pt x="492" y="2136"/>
                    <a:pt x="500" y="2141"/>
                    <a:pt x="508" y="2146"/>
                  </a:cubicBezTo>
                  <a:cubicBezTo>
                    <a:pt x="512" y="2149"/>
                    <a:pt x="516" y="2152"/>
                    <a:pt x="520" y="2154"/>
                  </a:cubicBezTo>
                  <a:cubicBezTo>
                    <a:pt x="526" y="2158"/>
                    <a:pt x="526" y="2158"/>
                    <a:pt x="526" y="2158"/>
                  </a:cubicBezTo>
                  <a:cubicBezTo>
                    <a:pt x="532" y="2162"/>
                    <a:pt x="532" y="2162"/>
                    <a:pt x="532" y="2162"/>
                  </a:cubicBezTo>
                  <a:cubicBezTo>
                    <a:pt x="548" y="2172"/>
                    <a:pt x="564" y="2183"/>
                    <a:pt x="581" y="2192"/>
                  </a:cubicBezTo>
                  <a:cubicBezTo>
                    <a:pt x="585" y="2195"/>
                    <a:pt x="590" y="2197"/>
                    <a:pt x="594" y="2200"/>
                  </a:cubicBezTo>
                  <a:cubicBezTo>
                    <a:pt x="598" y="2202"/>
                    <a:pt x="603" y="2205"/>
                    <a:pt x="607" y="2207"/>
                  </a:cubicBezTo>
                  <a:cubicBezTo>
                    <a:pt x="616" y="2211"/>
                    <a:pt x="625" y="2216"/>
                    <a:pt x="633" y="2221"/>
                  </a:cubicBezTo>
                  <a:cubicBezTo>
                    <a:pt x="640" y="2224"/>
                    <a:pt x="640" y="2224"/>
                    <a:pt x="640" y="2224"/>
                  </a:cubicBezTo>
                  <a:cubicBezTo>
                    <a:pt x="647" y="2227"/>
                    <a:pt x="647" y="2227"/>
                    <a:pt x="647" y="2227"/>
                  </a:cubicBezTo>
                  <a:cubicBezTo>
                    <a:pt x="651" y="2230"/>
                    <a:pt x="656" y="2232"/>
                    <a:pt x="660" y="2234"/>
                  </a:cubicBezTo>
                  <a:cubicBezTo>
                    <a:pt x="670" y="2238"/>
                    <a:pt x="679" y="2243"/>
                    <a:pt x="688" y="2247"/>
                  </a:cubicBezTo>
                  <a:cubicBezTo>
                    <a:pt x="698" y="2251"/>
                    <a:pt x="707" y="2255"/>
                    <a:pt x="716" y="2259"/>
                  </a:cubicBezTo>
                  <a:cubicBezTo>
                    <a:pt x="726" y="2263"/>
                    <a:pt x="736" y="2267"/>
                    <a:pt x="745" y="2270"/>
                  </a:cubicBezTo>
                  <a:cubicBezTo>
                    <a:pt x="750" y="2272"/>
                    <a:pt x="755" y="2274"/>
                    <a:pt x="760" y="2276"/>
                  </a:cubicBezTo>
                  <a:cubicBezTo>
                    <a:pt x="765" y="2278"/>
                    <a:pt x="770" y="2280"/>
                    <a:pt x="775" y="2281"/>
                  </a:cubicBezTo>
                  <a:cubicBezTo>
                    <a:pt x="785" y="2285"/>
                    <a:pt x="795" y="2288"/>
                    <a:pt x="805" y="2292"/>
                  </a:cubicBezTo>
                  <a:cubicBezTo>
                    <a:pt x="815" y="2295"/>
                    <a:pt x="825" y="2298"/>
                    <a:pt x="836" y="2301"/>
                  </a:cubicBezTo>
                  <a:cubicBezTo>
                    <a:pt x="841" y="2302"/>
                    <a:pt x="846" y="2304"/>
                    <a:pt x="851" y="2305"/>
                  </a:cubicBezTo>
                  <a:cubicBezTo>
                    <a:pt x="856" y="2307"/>
                    <a:pt x="862" y="2308"/>
                    <a:pt x="867" y="2310"/>
                  </a:cubicBezTo>
                  <a:cubicBezTo>
                    <a:pt x="872" y="2311"/>
                    <a:pt x="877" y="2312"/>
                    <a:pt x="883" y="2314"/>
                  </a:cubicBezTo>
                  <a:cubicBezTo>
                    <a:pt x="888" y="2315"/>
                    <a:pt x="893" y="2316"/>
                    <a:pt x="898" y="2318"/>
                  </a:cubicBezTo>
                  <a:cubicBezTo>
                    <a:pt x="909" y="2320"/>
                    <a:pt x="920" y="2322"/>
                    <a:pt x="931" y="2325"/>
                  </a:cubicBezTo>
                  <a:cubicBezTo>
                    <a:pt x="936" y="2326"/>
                    <a:pt x="941" y="2327"/>
                    <a:pt x="947" y="2328"/>
                  </a:cubicBezTo>
                  <a:cubicBezTo>
                    <a:pt x="952" y="2329"/>
                    <a:pt x="958" y="2330"/>
                    <a:pt x="963" y="2331"/>
                  </a:cubicBezTo>
                  <a:cubicBezTo>
                    <a:pt x="969" y="2332"/>
                    <a:pt x="974" y="2333"/>
                    <a:pt x="980" y="2334"/>
                  </a:cubicBezTo>
                  <a:cubicBezTo>
                    <a:pt x="985" y="2334"/>
                    <a:pt x="991" y="2335"/>
                    <a:pt x="996" y="2336"/>
                  </a:cubicBezTo>
                  <a:cubicBezTo>
                    <a:pt x="1007" y="2337"/>
                    <a:pt x="1018" y="2339"/>
                    <a:pt x="1030" y="2340"/>
                  </a:cubicBezTo>
                  <a:cubicBezTo>
                    <a:pt x="1041" y="2341"/>
                    <a:pt x="1052" y="2343"/>
                    <a:pt x="1063" y="2344"/>
                  </a:cubicBezTo>
                  <a:cubicBezTo>
                    <a:pt x="1072" y="2345"/>
                    <a:pt x="1072" y="2345"/>
                    <a:pt x="1072" y="2345"/>
                  </a:cubicBezTo>
                  <a:cubicBezTo>
                    <a:pt x="1081" y="2345"/>
                    <a:pt x="1081" y="2345"/>
                    <a:pt x="1081" y="2345"/>
                  </a:cubicBezTo>
                  <a:cubicBezTo>
                    <a:pt x="1086" y="2345"/>
                    <a:pt x="1092" y="2346"/>
                    <a:pt x="1098" y="2346"/>
                  </a:cubicBezTo>
                  <a:cubicBezTo>
                    <a:pt x="1109" y="2347"/>
                    <a:pt x="1121" y="2348"/>
                    <a:pt x="1132" y="2348"/>
                  </a:cubicBezTo>
                  <a:cubicBezTo>
                    <a:pt x="1144" y="2348"/>
                    <a:pt x="1155" y="2348"/>
                    <a:pt x="1167" y="2348"/>
                  </a:cubicBezTo>
                  <a:cubicBezTo>
                    <a:pt x="1178" y="2348"/>
                    <a:pt x="1190" y="2348"/>
                    <a:pt x="1202" y="2347"/>
                  </a:cubicBezTo>
                  <a:cubicBezTo>
                    <a:pt x="1225" y="2347"/>
                    <a:pt x="1249" y="2345"/>
                    <a:pt x="1272" y="2343"/>
                  </a:cubicBezTo>
                  <a:cubicBezTo>
                    <a:pt x="1278" y="2343"/>
                    <a:pt x="1284" y="2343"/>
                    <a:pt x="1290" y="2342"/>
                  </a:cubicBezTo>
                  <a:cubicBezTo>
                    <a:pt x="1296" y="2341"/>
                    <a:pt x="1302" y="2340"/>
                    <a:pt x="1308" y="2339"/>
                  </a:cubicBezTo>
                  <a:cubicBezTo>
                    <a:pt x="1320" y="2338"/>
                    <a:pt x="1331" y="2336"/>
                    <a:pt x="1343" y="2335"/>
                  </a:cubicBezTo>
                  <a:cubicBezTo>
                    <a:pt x="1355" y="2333"/>
                    <a:pt x="1367" y="2331"/>
                    <a:pt x="1379" y="2329"/>
                  </a:cubicBezTo>
                  <a:cubicBezTo>
                    <a:pt x="1391" y="2326"/>
                    <a:pt x="1403" y="2325"/>
                    <a:pt x="1415" y="2322"/>
                  </a:cubicBezTo>
                  <a:cubicBezTo>
                    <a:pt x="1427" y="2319"/>
                    <a:pt x="1438" y="2316"/>
                    <a:pt x="1450" y="2313"/>
                  </a:cubicBezTo>
                  <a:cubicBezTo>
                    <a:pt x="1459" y="2311"/>
                    <a:pt x="1459" y="2311"/>
                    <a:pt x="1459" y="2311"/>
                  </a:cubicBezTo>
                  <a:cubicBezTo>
                    <a:pt x="1468" y="2309"/>
                    <a:pt x="1468" y="2309"/>
                    <a:pt x="1468" y="2309"/>
                  </a:cubicBezTo>
                  <a:cubicBezTo>
                    <a:pt x="1474" y="2307"/>
                    <a:pt x="1480" y="2305"/>
                    <a:pt x="1486" y="2304"/>
                  </a:cubicBezTo>
                  <a:cubicBezTo>
                    <a:pt x="1533" y="2291"/>
                    <a:pt x="1580" y="2273"/>
                    <a:pt x="1626" y="2254"/>
                  </a:cubicBezTo>
                  <a:cubicBezTo>
                    <a:pt x="1638" y="2249"/>
                    <a:pt x="1649" y="2244"/>
                    <a:pt x="1661" y="2239"/>
                  </a:cubicBezTo>
                  <a:cubicBezTo>
                    <a:pt x="1667" y="2236"/>
                    <a:pt x="1672" y="2234"/>
                    <a:pt x="1678" y="2231"/>
                  </a:cubicBezTo>
                  <a:cubicBezTo>
                    <a:pt x="1684" y="2228"/>
                    <a:pt x="1689" y="2225"/>
                    <a:pt x="1695" y="2222"/>
                  </a:cubicBezTo>
                  <a:cubicBezTo>
                    <a:pt x="1706" y="2216"/>
                    <a:pt x="1718" y="2211"/>
                    <a:pt x="1729" y="2205"/>
                  </a:cubicBezTo>
                  <a:cubicBezTo>
                    <a:pt x="1740" y="2198"/>
                    <a:pt x="1751" y="2192"/>
                    <a:pt x="1762" y="2186"/>
                  </a:cubicBezTo>
                  <a:cubicBezTo>
                    <a:pt x="1767" y="2182"/>
                    <a:pt x="1773" y="2180"/>
                    <a:pt x="1778" y="2176"/>
                  </a:cubicBezTo>
                  <a:cubicBezTo>
                    <a:pt x="1784" y="2173"/>
                    <a:pt x="1789" y="2169"/>
                    <a:pt x="1795" y="2166"/>
                  </a:cubicBezTo>
                  <a:cubicBezTo>
                    <a:pt x="1800" y="2162"/>
                    <a:pt x="1805" y="2159"/>
                    <a:pt x="1811" y="2155"/>
                  </a:cubicBezTo>
                  <a:cubicBezTo>
                    <a:pt x="1816" y="2152"/>
                    <a:pt x="1822" y="2148"/>
                    <a:pt x="1827" y="2145"/>
                  </a:cubicBezTo>
                  <a:cubicBezTo>
                    <a:pt x="1848" y="2130"/>
                    <a:pt x="1869" y="2115"/>
                    <a:pt x="1889" y="2099"/>
                  </a:cubicBezTo>
                  <a:cubicBezTo>
                    <a:pt x="1905" y="2087"/>
                    <a:pt x="1905" y="2087"/>
                    <a:pt x="1905" y="2087"/>
                  </a:cubicBezTo>
                  <a:cubicBezTo>
                    <a:pt x="1912" y="2081"/>
                    <a:pt x="1912" y="2081"/>
                    <a:pt x="1912" y="2081"/>
                  </a:cubicBezTo>
                  <a:cubicBezTo>
                    <a:pt x="1915" y="2079"/>
                    <a:pt x="1917" y="2076"/>
                    <a:pt x="1920" y="2074"/>
                  </a:cubicBezTo>
                  <a:cubicBezTo>
                    <a:pt x="1930" y="2066"/>
                    <a:pt x="1939" y="2057"/>
                    <a:pt x="1949" y="2049"/>
                  </a:cubicBezTo>
                  <a:cubicBezTo>
                    <a:pt x="1952" y="2046"/>
                    <a:pt x="1954" y="2044"/>
                    <a:pt x="1957" y="2042"/>
                  </a:cubicBezTo>
                  <a:cubicBezTo>
                    <a:pt x="1964" y="2035"/>
                    <a:pt x="1964" y="2035"/>
                    <a:pt x="1964" y="2035"/>
                  </a:cubicBezTo>
                  <a:cubicBezTo>
                    <a:pt x="1978" y="2022"/>
                    <a:pt x="1978" y="2022"/>
                    <a:pt x="1978" y="2022"/>
                  </a:cubicBezTo>
                  <a:cubicBezTo>
                    <a:pt x="1987" y="2013"/>
                    <a:pt x="1997" y="2004"/>
                    <a:pt x="2006" y="1994"/>
                  </a:cubicBezTo>
                  <a:cubicBezTo>
                    <a:pt x="2015" y="1985"/>
                    <a:pt x="2024" y="1975"/>
                    <a:pt x="2033" y="1966"/>
                  </a:cubicBezTo>
                  <a:cubicBezTo>
                    <a:pt x="2042" y="1956"/>
                    <a:pt x="2050" y="1946"/>
                    <a:pt x="2059" y="1936"/>
                  </a:cubicBezTo>
                  <a:cubicBezTo>
                    <a:pt x="2072" y="1921"/>
                    <a:pt x="2072" y="1921"/>
                    <a:pt x="2072" y="1921"/>
                  </a:cubicBezTo>
                  <a:cubicBezTo>
                    <a:pt x="2084" y="1905"/>
                    <a:pt x="2084" y="1905"/>
                    <a:pt x="2084" y="1905"/>
                  </a:cubicBezTo>
                  <a:cubicBezTo>
                    <a:pt x="2093" y="1895"/>
                    <a:pt x="2101" y="1884"/>
                    <a:pt x="2109" y="1874"/>
                  </a:cubicBezTo>
                  <a:cubicBezTo>
                    <a:pt x="2124" y="1852"/>
                    <a:pt x="2140" y="1831"/>
                    <a:pt x="2154" y="1808"/>
                  </a:cubicBezTo>
                  <a:cubicBezTo>
                    <a:pt x="2165" y="1791"/>
                    <a:pt x="2165" y="1791"/>
                    <a:pt x="2165" y="1791"/>
                  </a:cubicBezTo>
                  <a:cubicBezTo>
                    <a:pt x="2170" y="1783"/>
                    <a:pt x="2170" y="1783"/>
                    <a:pt x="2170" y="1783"/>
                  </a:cubicBezTo>
                  <a:cubicBezTo>
                    <a:pt x="2175" y="1774"/>
                    <a:pt x="2175" y="1774"/>
                    <a:pt x="2175" y="1774"/>
                  </a:cubicBezTo>
                  <a:cubicBezTo>
                    <a:pt x="2182" y="1762"/>
                    <a:pt x="2189" y="1751"/>
                    <a:pt x="2195" y="1739"/>
                  </a:cubicBezTo>
                  <a:cubicBezTo>
                    <a:pt x="2199" y="1733"/>
                    <a:pt x="2202" y="1727"/>
                    <a:pt x="2205" y="1721"/>
                  </a:cubicBezTo>
                  <a:cubicBezTo>
                    <a:pt x="2214" y="1703"/>
                    <a:pt x="2214" y="1703"/>
                    <a:pt x="2214" y="1703"/>
                  </a:cubicBezTo>
                  <a:cubicBezTo>
                    <a:pt x="2223" y="1685"/>
                    <a:pt x="2223" y="1685"/>
                    <a:pt x="2223" y="1685"/>
                  </a:cubicBezTo>
                  <a:cubicBezTo>
                    <a:pt x="2226" y="1679"/>
                    <a:pt x="2229" y="1673"/>
                    <a:pt x="2232" y="1667"/>
                  </a:cubicBezTo>
                  <a:cubicBezTo>
                    <a:pt x="2237" y="1655"/>
                    <a:pt x="2243" y="1643"/>
                    <a:pt x="2248" y="1630"/>
                  </a:cubicBezTo>
                  <a:cubicBezTo>
                    <a:pt x="2253" y="1618"/>
                    <a:pt x="2258" y="1605"/>
                    <a:pt x="2263" y="1593"/>
                  </a:cubicBezTo>
                  <a:cubicBezTo>
                    <a:pt x="2267" y="1583"/>
                    <a:pt x="2267" y="1583"/>
                    <a:pt x="2267" y="1583"/>
                  </a:cubicBezTo>
                  <a:cubicBezTo>
                    <a:pt x="2268" y="1580"/>
                    <a:pt x="2269" y="1577"/>
                    <a:pt x="2270" y="1574"/>
                  </a:cubicBezTo>
                  <a:cubicBezTo>
                    <a:pt x="2277" y="1554"/>
                    <a:pt x="2277" y="1554"/>
                    <a:pt x="2277" y="1554"/>
                  </a:cubicBezTo>
                  <a:cubicBezTo>
                    <a:pt x="2283" y="1535"/>
                    <a:pt x="2283" y="1535"/>
                    <a:pt x="2283" y="1535"/>
                  </a:cubicBezTo>
                  <a:cubicBezTo>
                    <a:pt x="2286" y="1529"/>
                    <a:pt x="2288" y="1522"/>
                    <a:pt x="2289" y="1516"/>
                  </a:cubicBezTo>
                  <a:cubicBezTo>
                    <a:pt x="2293" y="1503"/>
                    <a:pt x="2297" y="1490"/>
                    <a:pt x="2301" y="1477"/>
                  </a:cubicBezTo>
                  <a:cubicBezTo>
                    <a:pt x="2303" y="1467"/>
                    <a:pt x="2303" y="1467"/>
                    <a:pt x="2303" y="1467"/>
                  </a:cubicBezTo>
                  <a:cubicBezTo>
                    <a:pt x="2306" y="1457"/>
                    <a:pt x="2306" y="1457"/>
                    <a:pt x="2306" y="1457"/>
                  </a:cubicBezTo>
                  <a:cubicBezTo>
                    <a:pt x="2310" y="1437"/>
                    <a:pt x="2310" y="1437"/>
                    <a:pt x="2310" y="1437"/>
                  </a:cubicBezTo>
                  <a:cubicBezTo>
                    <a:pt x="2317" y="1411"/>
                    <a:pt x="2321" y="1384"/>
                    <a:pt x="2326" y="1357"/>
                  </a:cubicBezTo>
                  <a:cubicBezTo>
                    <a:pt x="2327" y="1354"/>
                    <a:pt x="2327" y="1350"/>
                    <a:pt x="2327" y="1347"/>
                  </a:cubicBezTo>
                  <a:cubicBezTo>
                    <a:pt x="2329" y="1337"/>
                    <a:pt x="2329" y="1337"/>
                    <a:pt x="2329" y="1337"/>
                  </a:cubicBezTo>
                  <a:cubicBezTo>
                    <a:pt x="2331" y="1317"/>
                    <a:pt x="2331" y="1317"/>
                    <a:pt x="2331" y="1317"/>
                  </a:cubicBezTo>
                  <a:cubicBezTo>
                    <a:pt x="2334" y="1296"/>
                    <a:pt x="2334" y="1296"/>
                    <a:pt x="2334" y="1296"/>
                  </a:cubicBezTo>
                  <a:cubicBezTo>
                    <a:pt x="2335" y="1290"/>
                    <a:pt x="2335" y="1283"/>
                    <a:pt x="2336" y="1276"/>
                  </a:cubicBezTo>
                  <a:cubicBezTo>
                    <a:pt x="2339" y="1235"/>
                    <a:pt x="2339" y="1235"/>
                    <a:pt x="2339" y="1235"/>
                  </a:cubicBezTo>
                  <a:cubicBezTo>
                    <a:pt x="2340" y="1195"/>
                    <a:pt x="2340" y="1195"/>
                    <a:pt x="2340" y="1195"/>
                  </a:cubicBezTo>
                  <a:cubicBezTo>
                    <a:pt x="2340" y="1174"/>
                    <a:pt x="2340" y="1174"/>
                    <a:pt x="2340" y="1174"/>
                  </a:cubicBezTo>
                  <a:cubicBezTo>
                    <a:pt x="2340" y="1154"/>
                    <a:pt x="2340" y="1154"/>
                    <a:pt x="2340" y="1154"/>
                  </a:cubicBezTo>
                  <a:cubicBezTo>
                    <a:pt x="2339" y="1113"/>
                    <a:pt x="2339" y="1113"/>
                    <a:pt x="2339" y="1113"/>
                  </a:cubicBezTo>
                  <a:cubicBezTo>
                    <a:pt x="2336" y="1072"/>
                    <a:pt x="2336" y="1072"/>
                    <a:pt x="2336" y="1072"/>
                  </a:cubicBezTo>
                  <a:cubicBezTo>
                    <a:pt x="2335" y="1066"/>
                    <a:pt x="2335" y="1059"/>
                    <a:pt x="2334" y="1052"/>
                  </a:cubicBezTo>
                  <a:cubicBezTo>
                    <a:pt x="2331" y="1032"/>
                    <a:pt x="2331" y="1032"/>
                    <a:pt x="2331" y="1032"/>
                  </a:cubicBezTo>
                  <a:cubicBezTo>
                    <a:pt x="2330" y="1018"/>
                    <a:pt x="2328" y="1005"/>
                    <a:pt x="2326" y="991"/>
                  </a:cubicBezTo>
                  <a:cubicBezTo>
                    <a:pt x="2319" y="951"/>
                    <a:pt x="2319" y="951"/>
                    <a:pt x="2319" y="951"/>
                  </a:cubicBezTo>
                  <a:cubicBezTo>
                    <a:pt x="2317" y="938"/>
                    <a:pt x="2313" y="924"/>
                    <a:pt x="2310" y="911"/>
                  </a:cubicBezTo>
                  <a:cubicBezTo>
                    <a:pt x="2306" y="891"/>
                    <a:pt x="2306" y="891"/>
                    <a:pt x="2306" y="891"/>
                  </a:cubicBezTo>
                  <a:cubicBezTo>
                    <a:pt x="2303" y="881"/>
                    <a:pt x="2303" y="881"/>
                    <a:pt x="2303" y="881"/>
                  </a:cubicBezTo>
                  <a:cubicBezTo>
                    <a:pt x="2301" y="871"/>
                    <a:pt x="2301" y="871"/>
                    <a:pt x="2301" y="871"/>
                  </a:cubicBezTo>
                  <a:cubicBezTo>
                    <a:pt x="2289" y="832"/>
                    <a:pt x="2289" y="832"/>
                    <a:pt x="2289" y="832"/>
                  </a:cubicBezTo>
                  <a:cubicBezTo>
                    <a:pt x="2288" y="826"/>
                    <a:pt x="2285" y="819"/>
                    <a:pt x="2283" y="813"/>
                  </a:cubicBezTo>
                  <a:cubicBezTo>
                    <a:pt x="2277" y="793"/>
                    <a:pt x="2277" y="793"/>
                    <a:pt x="2277" y="793"/>
                  </a:cubicBezTo>
                  <a:cubicBezTo>
                    <a:pt x="2270" y="774"/>
                    <a:pt x="2270" y="774"/>
                    <a:pt x="2270" y="774"/>
                  </a:cubicBezTo>
                  <a:cubicBezTo>
                    <a:pt x="2268" y="768"/>
                    <a:pt x="2265" y="762"/>
                    <a:pt x="2263" y="755"/>
                  </a:cubicBezTo>
                  <a:cubicBezTo>
                    <a:pt x="2258" y="743"/>
                    <a:pt x="2253" y="730"/>
                    <a:pt x="2248" y="717"/>
                  </a:cubicBezTo>
                  <a:cubicBezTo>
                    <a:pt x="2242" y="705"/>
                    <a:pt x="2237" y="693"/>
                    <a:pt x="2231" y="680"/>
                  </a:cubicBezTo>
                  <a:cubicBezTo>
                    <a:pt x="2229" y="674"/>
                    <a:pt x="2226" y="668"/>
                    <a:pt x="2223" y="662"/>
                  </a:cubicBezTo>
                  <a:cubicBezTo>
                    <a:pt x="2214" y="644"/>
                    <a:pt x="2214" y="644"/>
                    <a:pt x="2214" y="644"/>
                  </a:cubicBezTo>
                  <a:cubicBezTo>
                    <a:pt x="2204" y="626"/>
                    <a:pt x="2204" y="626"/>
                    <a:pt x="2204" y="626"/>
                  </a:cubicBezTo>
                  <a:cubicBezTo>
                    <a:pt x="2201" y="620"/>
                    <a:pt x="2198" y="614"/>
                    <a:pt x="2195" y="608"/>
                  </a:cubicBezTo>
                  <a:cubicBezTo>
                    <a:pt x="2188" y="596"/>
                    <a:pt x="2181" y="585"/>
                    <a:pt x="2175" y="573"/>
                  </a:cubicBezTo>
                  <a:cubicBezTo>
                    <a:pt x="2173" y="570"/>
                    <a:pt x="2171" y="567"/>
                    <a:pt x="2170" y="564"/>
                  </a:cubicBezTo>
                  <a:cubicBezTo>
                    <a:pt x="2164" y="556"/>
                    <a:pt x="2164" y="556"/>
                    <a:pt x="2164" y="556"/>
                  </a:cubicBezTo>
                  <a:cubicBezTo>
                    <a:pt x="2153" y="539"/>
                    <a:pt x="2153" y="539"/>
                    <a:pt x="2153" y="539"/>
                  </a:cubicBezTo>
                  <a:cubicBezTo>
                    <a:pt x="2142" y="522"/>
                    <a:pt x="2142" y="522"/>
                    <a:pt x="2142" y="522"/>
                  </a:cubicBezTo>
                  <a:cubicBezTo>
                    <a:pt x="2140" y="518"/>
                    <a:pt x="2140" y="518"/>
                    <a:pt x="2140" y="518"/>
                  </a:cubicBezTo>
                  <a:cubicBezTo>
                    <a:pt x="2137" y="513"/>
                    <a:pt x="2137" y="513"/>
                    <a:pt x="2137" y="513"/>
                  </a:cubicBezTo>
                  <a:cubicBezTo>
                    <a:pt x="2131" y="505"/>
                    <a:pt x="2131" y="505"/>
                    <a:pt x="2131" y="505"/>
                  </a:cubicBezTo>
                  <a:cubicBezTo>
                    <a:pt x="2123" y="494"/>
                    <a:pt x="2115" y="483"/>
                    <a:pt x="2108" y="473"/>
                  </a:cubicBezTo>
                  <a:cubicBezTo>
                    <a:pt x="2100" y="462"/>
                    <a:pt x="2091" y="451"/>
                    <a:pt x="2083" y="441"/>
                  </a:cubicBezTo>
                  <a:cubicBezTo>
                    <a:pt x="2079" y="436"/>
                    <a:pt x="2075" y="430"/>
                    <a:pt x="2071" y="425"/>
                  </a:cubicBezTo>
                  <a:cubicBezTo>
                    <a:pt x="2057" y="410"/>
                    <a:pt x="2057" y="410"/>
                    <a:pt x="2057" y="410"/>
                  </a:cubicBezTo>
                  <a:cubicBezTo>
                    <a:pt x="2044" y="395"/>
                    <a:pt x="2044" y="395"/>
                    <a:pt x="2044" y="395"/>
                  </a:cubicBezTo>
                  <a:cubicBezTo>
                    <a:pt x="2040" y="390"/>
                    <a:pt x="2036" y="385"/>
                    <a:pt x="2031" y="380"/>
                  </a:cubicBezTo>
                  <a:cubicBezTo>
                    <a:pt x="2022" y="371"/>
                    <a:pt x="2013" y="361"/>
                    <a:pt x="2004" y="351"/>
                  </a:cubicBezTo>
                  <a:cubicBezTo>
                    <a:pt x="1997" y="344"/>
                    <a:pt x="1997" y="344"/>
                    <a:pt x="1997" y="344"/>
                  </a:cubicBezTo>
                  <a:cubicBezTo>
                    <a:pt x="1990" y="337"/>
                    <a:pt x="1990" y="337"/>
                    <a:pt x="1990" y="337"/>
                  </a:cubicBezTo>
                  <a:cubicBezTo>
                    <a:pt x="1975" y="324"/>
                    <a:pt x="1975" y="324"/>
                    <a:pt x="1975" y="324"/>
                  </a:cubicBezTo>
                  <a:cubicBezTo>
                    <a:pt x="1956" y="305"/>
                    <a:pt x="1936" y="288"/>
                    <a:pt x="1916" y="271"/>
                  </a:cubicBezTo>
                  <a:cubicBezTo>
                    <a:pt x="1914" y="269"/>
                    <a:pt x="1911" y="267"/>
                    <a:pt x="1909" y="265"/>
                  </a:cubicBezTo>
                  <a:cubicBezTo>
                    <a:pt x="1901" y="259"/>
                    <a:pt x="1901" y="259"/>
                    <a:pt x="1901" y="259"/>
                  </a:cubicBezTo>
                  <a:cubicBezTo>
                    <a:pt x="1886" y="246"/>
                    <a:pt x="1886" y="246"/>
                    <a:pt x="1886" y="246"/>
                  </a:cubicBezTo>
                  <a:cubicBezTo>
                    <a:pt x="1870" y="234"/>
                    <a:pt x="1870" y="234"/>
                    <a:pt x="1870" y="234"/>
                  </a:cubicBezTo>
                  <a:cubicBezTo>
                    <a:pt x="1865" y="230"/>
                    <a:pt x="1859" y="227"/>
                    <a:pt x="1854" y="223"/>
                  </a:cubicBezTo>
                  <a:cubicBezTo>
                    <a:pt x="1844" y="215"/>
                    <a:pt x="1833" y="208"/>
                    <a:pt x="1822" y="200"/>
                  </a:cubicBezTo>
                  <a:cubicBezTo>
                    <a:pt x="1811" y="193"/>
                    <a:pt x="1800" y="186"/>
                    <a:pt x="1789" y="179"/>
                  </a:cubicBezTo>
                  <a:cubicBezTo>
                    <a:pt x="1784" y="176"/>
                    <a:pt x="1779" y="172"/>
                    <a:pt x="1773" y="169"/>
                  </a:cubicBezTo>
                  <a:cubicBezTo>
                    <a:pt x="1756" y="159"/>
                    <a:pt x="1756" y="159"/>
                    <a:pt x="1756" y="159"/>
                  </a:cubicBezTo>
                  <a:cubicBezTo>
                    <a:pt x="1745" y="153"/>
                    <a:pt x="1734" y="146"/>
                    <a:pt x="1723" y="140"/>
                  </a:cubicBezTo>
                  <a:cubicBezTo>
                    <a:pt x="1711" y="134"/>
                    <a:pt x="1700" y="128"/>
                    <a:pt x="1688" y="122"/>
                  </a:cubicBezTo>
                  <a:cubicBezTo>
                    <a:pt x="1680" y="118"/>
                    <a:pt x="1680" y="118"/>
                    <a:pt x="1680" y="118"/>
                  </a:cubicBezTo>
                  <a:cubicBezTo>
                    <a:pt x="1677" y="117"/>
                    <a:pt x="1674" y="115"/>
                    <a:pt x="1671" y="114"/>
                  </a:cubicBezTo>
                  <a:cubicBezTo>
                    <a:pt x="1665" y="111"/>
                    <a:pt x="1659" y="109"/>
                    <a:pt x="1654" y="106"/>
                  </a:cubicBezTo>
                  <a:cubicBezTo>
                    <a:pt x="1648" y="103"/>
                    <a:pt x="1642" y="101"/>
                    <a:pt x="1636" y="98"/>
                  </a:cubicBezTo>
                  <a:cubicBezTo>
                    <a:pt x="1627" y="94"/>
                    <a:pt x="1627" y="94"/>
                    <a:pt x="1627" y="94"/>
                  </a:cubicBezTo>
                  <a:cubicBezTo>
                    <a:pt x="1623" y="92"/>
                    <a:pt x="1623" y="92"/>
                    <a:pt x="1623" y="92"/>
                  </a:cubicBezTo>
                  <a:cubicBezTo>
                    <a:pt x="1619" y="90"/>
                    <a:pt x="1619" y="90"/>
                    <a:pt x="1619" y="90"/>
                  </a:cubicBezTo>
                  <a:cubicBezTo>
                    <a:pt x="1607" y="86"/>
                    <a:pt x="1595" y="81"/>
                    <a:pt x="1583" y="76"/>
                  </a:cubicBezTo>
                  <a:cubicBezTo>
                    <a:pt x="1574" y="73"/>
                    <a:pt x="1574" y="73"/>
                    <a:pt x="1574" y="73"/>
                  </a:cubicBezTo>
                  <a:cubicBezTo>
                    <a:pt x="1571" y="72"/>
                    <a:pt x="1569" y="71"/>
                    <a:pt x="1566" y="70"/>
                  </a:cubicBezTo>
                  <a:cubicBezTo>
                    <a:pt x="1560" y="68"/>
                    <a:pt x="1554" y="66"/>
                    <a:pt x="1548" y="64"/>
                  </a:cubicBezTo>
                  <a:cubicBezTo>
                    <a:pt x="1536" y="60"/>
                    <a:pt x="1524" y="55"/>
                    <a:pt x="1512" y="52"/>
                  </a:cubicBezTo>
                  <a:cubicBezTo>
                    <a:pt x="1500" y="48"/>
                    <a:pt x="1488" y="45"/>
                    <a:pt x="1476" y="41"/>
                  </a:cubicBezTo>
                  <a:cubicBezTo>
                    <a:pt x="1470" y="40"/>
                    <a:pt x="1464" y="38"/>
                    <a:pt x="1458" y="36"/>
                  </a:cubicBezTo>
                  <a:cubicBezTo>
                    <a:pt x="1452" y="35"/>
                    <a:pt x="1445" y="34"/>
                    <a:pt x="1439" y="32"/>
                  </a:cubicBezTo>
                  <a:cubicBezTo>
                    <a:pt x="1427" y="29"/>
                    <a:pt x="1415" y="27"/>
                    <a:pt x="1403" y="24"/>
                  </a:cubicBezTo>
                  <a:cubicBezTo>
                    <a:pt x="1391" y="22"/>
                    <a:pt x="1379" y="19"/>
                    <a:pt x="1367" y="17"/>
                  </a:cubicBezTo>
                  <a:cubicBezTo>
                    <a:pt x="1361" y="16"/>
                    <a:pt x="1355" y="15"/>
                    <a:pt x="1349" y="14"/>
                  </a:cubicBezTo>
                  <a:cubicBezTo>
                    <a:pt x="1343" y="13"/>
                    <a:pt x="1337" y="12"/>
                    <a:pt x="1330" y="12"/>
                  </a:cubicBezTo>
                  <a:cubicBezTo>
                    <a:pt x="1318" y="10"/>
                    <a:pt x="1306" y="8"/>
                    <a:pt x="1294" y="7"/>
                  </a:cubicBezTo>
                  <a:cubicBezTo>
                    <a:pt x="1291" y="7"/>
                    <a:pt x="1288" y="6"/>
                    <a:pt x="1285" y="6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1270" y="5"/>
                    <a:pt x="1264" y="4"/>
                    <a:pt x="1258" y="4"/>
                  </a:cubicBezTo>
                  <a:cubicBezTo>
                    <a:pt x="1252" y="3"/>
                    <a:pt x="1246" y="3"/>
                    <a:pt x="1240" y="2"/>
                  </a:cubicBezTo>
                  <a:cubicBezTo>
                    <a:pt x="1231" y="2"/>
                    <a:pt x="1231" y="2"/>
                    <a:pt x="1231" y="2"/>
                  </a:cubicBezTo>
                  <a:cubicBezTo>
                    <a:pt x="1226" y="1"/>
                    <a:pt x="1226" y="1"/>
                    <a:pt x="1226" y="1"/>
                  </a:cubicBezTo>
                  <a:cubicBezTo>
                    <a:pt x="1222" y="1"/>
                    <a:pt x="1222" y="1"/>
                    <a:pt x="1222" y="1"/>
                  </a:cubicBezTo>
                  <a:cubicBezTo>
                    <a:pt x="1210" y="1"/>
                    <a:pt x="1198" y="1"/>
                    <a:pt x="1186" y="0"/>
                  </a:cubicBezTo>
                  <a:cubicBezTo>
                    <a:pt x="1180" y="0"/>
                    <a:pt x="1174" y="0"/>
                    <a:pt x="1168" y="0"/>
                  </a:cubicBezTo>
                  <a:cubicBezTo>
                    <a:pt x="1162" y="0"/>
                    <a:pt x="1156" y="0"/>
                    <a:pt x="1150" y="0"/>
                  </a:cubicBezTo>
                  <a:cubicBezTo>
                    <a:pt x="1139" y="0"/>
                    <a:pt x="1127" y="1"/>
                    <a:pt x="1115" y="1"/>
                  </a:cubicBezTo>
                  <a:cubicBezTo>
                    <a:pt x="1109" y="1"/>
                    <a:pt x="1103" y="2"/>
                    <a:pt x="1097" y="2"/>
                  </a:cubicBezTo>
                  <a:cubicBezTo>
                    <a:pt x="1092" y="2"/>
                    <a:pt x="1086" y="3"/>
                    <a:pt x="1080" y="3"/>
                  </a:cubicBezTo>
                  <a:cubicBezTo>
                    <a:pt x="1074" y="4"/>
                    <a:pt x="1068" y="4"/>
                    <a:pt x="1062" y="4"/>
                  </a:cubicBezTo>
                  <a:cubicBezTo>
                    <a:pt x="1059" y="5"/>
                    <a:pt x="1057" y="5"/>
                    <a:pt x="1054" y="5"/>
                  </a:cubicBezTo>
                  <a:cubicBezTo>
                    <a:pt x="1045" y="6"/>
                    <a:pt x="1045" y="6"/>
                    <a:pt x="1045" y="6"/>
                  </a:cubicBezTo>
                  <a:cubicBezTo>
                    <a:pt x="1033" y="8"/>
                    <a:pt x="1022" y="9"/>
                    <a:pt x="1010" y="10"/>
                  </a:cubicBezTo>
                  <a:cubicBezTo>
                    <a:pt x="999" y="11"/>
                    <a:pt x="988" y="14"/>
                    <a:pt x="976" y="15"/>
                  </a:cubicBezTo>
                  <a:cubicBezTo>
                    <a:pt x="965" y="17"/>
                    <a:pt x="954" y="19"/>
                    <a:pt x="943" y="21"/>
                  </a:cubicBezTo>
                  <a:cubicBezTo>
                    <a:pt x="931" y="24"/>
                    <a:pt x="920" y="26"/>
                    <a:pt x="909" y="28"/>
                  </a:cubicBezTo>
                  <a:cubicBezTo>
                    <a:pt x="904" y="29"/>
                    <a:pt x="898" y="31"/>
                    <a:pt x="893" y="32"/>
                  </a:cubicBezTo>
                  <a:cubicBezTo>
                    <a:pt x="887" y="33"/>
                    <a:pt x="882" y="35"/>
                    <a:pt x="876" y="36"/>
                  </a:cubicBezTo>
                  <a:cubicBezTo>
                    <a:pt x="866" y="39"/>
                    <a:pt x="855" y="42"/>
                    <a:pt x="844" y="45"/>
                  </a:cubicBezTo>
                  <a:cubicBezTo>
                    <a:pt x="833" y="48"/>
                    <a:pt x="823" y="51"/>
                    <a:pt x="812" y="54"/>
                  </a:cubicBezTo>
                  <a:cubicBezTo>
                    <a:pt x="791" y="60"/>
                    <a:pt x="771" y="68"/>
                    <a:pt x="750" y="76"/>
                  </a:cubicBezTo>
                  <a:cubicBezTo>
                    <a:pt x="740" y="79"/>
                    <a:pt x="730" y="84"/>
                    <a:pt x="720" y="88"/>
                  </a:cubicBezTo>
                  <a:cubicBezTo>
                    <a:pt x="710" y="92"/>
                    <a:pt x="701" y="96"/>
                    <a:pt x="691" y="100"/>
                  </a:cubicBezTo>
                  <a:cubicBezTo>
                    <a:pt x="681" y="104"/>
                    <a:pt x="672" y="109"/>
                    <a:pt x="662" y="113"/>
                  </a:cubicBezTo>
                  <a:cubicBezTo>
                    <a:pt x="653" y="118"/>
                    <a:pt x="643" y="122"/>
                    <a:pt x="634" y="127"/>
                  </a:cubicBezTo>
                  <a:cubicBezTo>
                    <a:pt x="615" y="137"/>
                    <a:pt x="597" y="146"/>
                    <a:pt x="579" y="157"/>
                  </a:cubicBezTo>
                  <a:cubicBezTo>
                    <a:pt x="509" y="198"/>
                    <a:pt x="445" y="244"/>
                    <a:pt x="389" y="294"/>
                  </a:cubicBezTo>
                  <a:cubicBezTo>
                    <a:pt x="333" y="343"/>
                    <a:pt x="285" y="395"/>
                    <a:pt x="244" y="447"/>
                  </a:cubicBezTo>
                  <a:cubicBezTo>
                    <a:pt x="203" y="499"/>
                    <a:pt x="169" y="551"/>
                    <a:pt x="141" y="601"/>
                  </a:cubicBezTo>
                  <a:cubicBezTo>
                    <a:pt x="126" y="626"/>
                    <a:pt x="115" y="651"/>
                    <a:pt x="103" y="675"/>
                  </a:cubicBezTo>
                  <a:cubicBezTo>
                    <a:pt x="92" y="699"/>
                    <a:pt x="82" y="722"/>
                    <a:pt x="73" y="744"/>
                  </a:cubicBezTo>
                  <a:cubicBezTo>
                    <a:pt x="38" y="833"/>
                    <a:pt x="21" y="906"/>
                    <a:pt x="12" y="957"/>
                  </a:cubicBezTo>
                  <a:cubicBezTo>
                    <a:pt x="7" y="982"/>
                    <a:pt x="5" y="1001"/>
                    <a:pt x="3" y="1014"/>
                  </a:cubicBezTo>
                  <a:cubicBezTo>
                    <a:pt x="1" y="1027"/>
                    <a:pt x="0" y="1034"/>
                    <a:pt x="0" y="1034"/>
                  </a:cubicBezTo>
                  <a:lnTo>
                    <a:pt x="153" y="105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ṣḻïďè">
              <a:extLst>
                <a:ext uri="{FF2B5EF4-FFF2-40B4-BE49-F238E27FC236}">
                  <a16:creationId xmlns="" xmlns:a16="http://schemas.microsoft.com/office/drawing/2014/main" id="{2D755B8E-6A8F-442D-BA36-3BBAE6A1BB7B}"/>
                </a:ext>
              </a:extLst>
            </p:cNvPr>
            <p:cNvSpPr txBox="1"/>
            <p:nvPr/>
          </p:nvSpPr>
          <p:spPr>
            <a:xfrm>
              <a:off x="377278" y="2945666"/>
              <a:ext cx="2016000" cy="93744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en-US" altLang="zh-CN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关联课程</a:t>
              </a:r>
              <a:endParaRPr lang="en-US" altLang="zh-CN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（课程密码）</a:t>
              </a:r>
            </a:p>
          </p:txBody>
        </p:sp>
        <p:sp>
          <p:nvSpPr>
            <p:cNvPr id="34" name="iṣḻïḓe">
              <a:extLst>
                <a:ext uri="{FF2B5EF4-FFF2-40B4-BE49-F238E27FC236}">
                  <a16:creationId xmlns="" xmlns:a16="http://schemas.microsoft.com/office/drawing/2014/main" id="{80893299-58FA-48E0-8BB2-33FE0A8953DF}"/>
                </a:ext>
              </a:extLst>
            </p:cNvPr>
            <p:cNvSpPr txBox="1"/>
            <p:nvPr/>
          </p:nvSpPr>
          <p:spPr>
            <a:xfrm>
              <a:off x="2393278" y="1401823"/>
              <a:ext cx="2016000" cy="646896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en-US" altLang="zh-CN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提交作业</a:t>
              </a:r>
            </a:p>
          </p:txBody>
        </p:sp>
        <p:sp>
          <p:nvSpPr>
            <p:cNvPr id="35" name="iṧliďé">
              <a:extLst>
                <a:ext uri="{FF2B5EF4-FFF2-40B4-BE49-F238E27FC236}">
                  <a16:creationId xmlns="" xmlns:a16="http://schemas.microsoft.com/office/drawing/2014/main" id="{A2183E30-C696-4306-8266-4CA3AB74B48B}"/>
                </a:ext>
              </a:extLst>
            </p:cNvPr>
            <p:cNvSpPr txBox="1"/>
            <p:nvPr/>
          </p:nvSpPr>
          <p:spPr>
            <a:xfrm>
              <a:off x="2393278" y="5133686"/>
              <a:ext cx="2016000" cy="95306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en-US" altLang="zh-CN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查看结果</a:t>
              </a:r>
              <a:endParaRPr lang="en-US" altLang="zh-CN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（权限）</a:t>
              </a:r>
            </a:p>
          </p:txBody>
        </p:sp>
        <p:sp>
          <p:nvSpPr>
            <p:cNvPr id="36" name="íṣḻîdê">
              <a:extLst>
                <a:ext uri="{FF2B5EF4-FFF2-40B4-BE49-F238E27FC236}">
                  <a16:creationId xmlns="" xmlns:a16="http://schemas.microsoft.com/office/drawing/2014/main" id="{4F5C9380-BFF8-42E1-AB9E-1EE55ADDDD90}"/>
                </a:ext>
              </a:extLst>
            </p:cNvPr>
            <p:cNvSpPr txBox="1"/>
            <p:nvPr/>
          </p:nvSpPr>
          <p:spPr>
            <a:xfrm>
              <a:off x="4409279" y="2963156"/>
              <a:ext cx="2016000" cy="90246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en-US" altLang="zh-CN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作业检测</a:t>
              </a:r>
            </a:p>
          </p:txBody>
        </p:sp>
        <p:sp>
          <p:nvSpPr>
            <p:cNvPr id="37" name="ïślíďè">
              <a:extLst>
                <a:ext uri="{FF2B5EF4-FFF2-40B4-BE49-F238E27FC236}">
                  <a16:creationId xmlns="" xmlns:a16="http://schemas.microsoft.com/office/drawing/2014/main" id="{CF55449C-BDCC-4D0E-AA47-81ACA7022E27}"/>
                </a:ext>
              </a:extLst>
            </p:cNvPr>
            <p:cNvSpPr txBox="1"/>
            <p:nvPr/>
          </p:nvSpPr>
          <p:spPr>
            <a:xfrm>
              <a:off x="2393278" y="3133151"/>
              <a:ext cx="2016000" cy="106483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3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</a:t>
              </a:r>
              <a:endParaRPr lang="en-US" altLang="zh-CN" sz="3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操作</a:t>
              </a:r>
            </a:p>
          </p:txBody>
        </p:sp>
      </p:grp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359237" y="985535"/>
            <a:ext cx="2268000" cy="0"/>
          </a:xfrm>
          <a:prstGeom prst="line">
            <a:avLst/>
          </a:prstGeom>
          <a:ln w="12700">
            <a:solidFill>
              <a:srgbClr val="599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292560" y="328506"/>
            <a:ext cx="43148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功能介绍（</a:t>
            </a:r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</p:spTree>
    <p:extLst>
      <p:ext uri="{BB962C8B-B14F-4D97-AF65-F5344CB8AC3E}">
        <p14:creationId xmlns="" xmlns:p14="http://schemas.microsoft.com/office/powerpoint/2010/main" val="3218793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359237" y="985535"/>
            <a:ext cx="2268000" cy="0"/>
          </a:xfrm>
          <a:prstGeom prst="line">
            <a:avLst/>
          </a:prstGeom>
          <a:ln w="12700">
            <a:solidFill>
              <a:srgbClr val="599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92560" y="328506"/>
            <a:ext cx="43148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功能介绍（</a:t>
            </a:r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grpSp>
        <p:nvGrpSpPr>
          <p:cNvPr id="24" name="e35520a0-6744-49c1-b19b-78f83e8aeee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93237" y="1311960"/>
            <a:ext cx="9355404" cy="4585082"/>
            <a:chOff x="1922175" y="1434973"/>
            <a:chExt cx="9355404" cy="4585082"/>
          </a:xfrm>
        </p:grpSpPr>
        <p:grpSp>
          <p:nvGrpSpPr>
            <p:cNvPr id="25" name="ïśḷíḑê">
              <a:extLst>
                <a:ext uri="{FF2B5EF4-FFF2-40B4-BE49-F238E27FC236}">
                  <a16:creationId xmlns="" xmlns:a16="http://schemas.microsoft.com/office/drawing/2014/main" id="{DF3E2B56-0F91-4080-8E31-A019A3F9090F}"/>
                </a:ext>
              </a:extLst>
            </p:cNvPr>
            <p:cNvGrpSpPr/>
            <p:nvPr/>
          </p:nvGrpSpPr>
          <p:grpSpPr>
            <a:xfrm>
              <a:off x="1922175" y="2580468"/>
              <a:ext cx="4060185" cy="3439587"/>
              <a:chOff x="3576000" y="2016663"/>
              <a:chExt cx="4365000" cy="3697811"/>
            </a:xfrm>
          </p:grpSpPr>
          <p:grpSp>
            <p:nvGrpSpPr>
              <p:cNvPr id="49" name="íŝlídé">
                <a:extLst>
                  <a:ext uri="{FF2B5EF4-FFF2-40B4-BE49-F238E27FC236}">
                    <a16:creationId xmlns="" xmlns:a16="http://schemas.microsoft.com/office/drawing/2014/main" id="{9B0A2295-2003-4FF3-B5B9-8856FCD5745E}"/>
                  </a:ext>
                </a:extLst>
              </p:cNvPr>
              <p:cNvGrpSpPr/>
              <p:nvPr/>
            </p:nvGrpSpPr>
            <p:grpSpPr>
              <a:xfrm>
                <a:off x="3576000" y="4255792"/>
                <a:ext cx="4365000" cy="1458682"/>
                <a:chOff x="1744775" y="4158980"/>
                <a:chExt cx="4230512" cy="1413739"/>
              </a:xfrm>
            </p:grpSpPr>
            <p:sp>
              <p:nvSpPr>
                <p:cNvPr id="60" name="iŝlídè">
                  <a:extLst>
                    <a:ext uri="{FF2B5EF4-FFF2-40B4-BE49-F238E27FC236}">
                      <a16:creationId xmlns="" xmlns:a16="http://schemas.microsoft.com/office/drawing/2014/main" id="{C381AC26-3EB0-405A-A6C8-E3E32532CEF9}"/>
                    </a:ext>
                  </a:extLst>
                </p:cNvPr>
                <p:cNvSpPr/>
                <p:nvPr/>
              </p:nvSpPr>
              <p:spPr>
                <a:xfrm>
                  <a:off x="1744775" y="4158980"/>
                  <a:ext cx="4230512" cy="1413739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íṧlîďé">
                  <a:extLst>
                    <a:ext uri="{FF2B5EF4-FFF2-40B4-BE49-F238E27FC236}">
                      <a16:creationId xmlns="" xmlns:a16="http://schemas.microsoft.com/office/drawing/2014/main" id="{AAF3D5F9-7F73-4185-A9BC-E79E9DEA6338}"/>
                    </a:ext>
                  </a:extLst>
                </p:cNvPr>
                <p:cNvSpPr/>
                <p:nvPr/>
              </p:nvSpPr>
              <p:spPr>
                <a:xfrm>
                  <a:off x="1899492" y="4158980"/>
                  <a:ext cx="3795138" cy="1413739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  <a:alpha val="7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0" name="iṩľïḓé">
                <a:extLst>
                  <a:ext uri="{FF2B5EF4-FFF2-40B4-BE49-F238E27FC236}">
                    <a16:creationId xmlns="" xmlns:a16="http://schemas.microsoft.com/office/drawing/2014/main" id="{5AFB4777-B2E2-40A5-9CEA-9B9DEB01756A}"/>
                  </a:ext>
                </a:extLst>
              </p:cNvPr>
              <p:cNvSpPr/>
              <p:nvPr/>
            </p:nvSpPr>
            <p:spPr bwMode="auto">
              <a:xfrm>
                <a:off x="3867762" y="2016663"/>
                <a:ext cx="1890737" cy="3696729"/>
              </a:xfrm>
              <a:custGeom>
                <a:avLst/>
                <a:gdLst>
                  <a:gd name="T0" fmla="*/ 536 w 536"/>
                  <a:gd name="T1" fmla="*/ 0 h 1048"/>
                  <a:gd name="T2" fmla="*/ 390 w 536"/>
                  <a:gd name="T3" fmla="*/ 1048 h 1048"/>
                  <a:gd name="T4" fmla="*/ 96 w 536"/>
                  <a:gd name="T5" fmla="*/ 716 h 1048"/>
                  <a:gd name="T6" fmla="*/ 536 w 536"/>
                  <a:gd name="T7" fmla="*/ 0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6" h="1048">
                    <a:moveTo>
                      <a:pt x="536" y="0"/>
                    </a:moveTo>
                    <a:cubicBezTo>
                      <a:pt x="390" y="1048"/>
                      <a:pt x="390" y="1048"/>
                      <a:pt x="390" y="1048"/>
                    </a:cubicBezTo>
                    <a:cubicBezTo>
                      <a:pt x="390" y="1048"/>
                      <a:pt x="0" y="972"/>
                      <a:pt x="96" y="716"/>
                    </a:cubicBezTo>
                    <a:lnTo>
                      <a:pt x="53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iṣḷîdé">
                <a:extLst>
                  <a:ext uri="{FF2B5EF4-FFF2-40B4-BE49-F238E27FC236}">
                    <a16:creationId xmlns="" xmlns:a16="http://schemas.microsoft.com/office/drawing/2014/main" id="{FC9F787B-639D-4275-8813-987A70F23B34}"/>
                  </a:ext>
                </a:extLst>
              </p:cNvPr>
              <p:cNvSpPr/>
              <p:nvPr/>
            </p:nvSpPr>
            <p:spPr bwMode="auto">
              <a:xfrm>
                <a:off x="5758499" y="2016663"/>
                <a:ext cx="1672284" cy="3097870"/>
              </a:xfrm>
              <a:custGeom>
                <a:avLst/>
                <a:gdLst>
                  <a:gd name="T0" fmla="*/ 0 w 474"/>
                  <a:gd name="T1" fmla="*/ 0 h 878"/>
                  <a:gd name="T2" fmla="*/ 430 w 474"/>
                  <a:gd name="T3" fmla="*/ 878 h 878"/>
                  <a:gd name="T4" fmla="*/ 452 w 474"/>
                  <a:gd name="T5" fmla="*/ 742 h 878"/>
                  <a:gd name="T6" fmla="*/ 0 w 474"/>
                  <a:gd name="T7" fmla="*/ 0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4" h="878">
                    <a:moveTo>
                      <a:pt x="0" y="0"/>
                    </a:moveTo>
                    <a:cubicBezTo>
                      <a:pt x="430" y="878"/>
                      <a:pt x="430" y="878"/>
                      <a:pt x="430" y="878"/>
                    </a:cubicBezTo>
                    <a:cubicBezTo>
                      <a:pt x="430" y="878"/>
                      <a:pt x="474" y="846"/>
                      <a:pt x="452" y="74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íṣ1iḓê">
                <a:extLst>
                  <a:ext uri="{FF2B5EF4-FFF2-40B4-BE49-F238E27FC236}">
                    <a16:creationId xmlns="" xmlns:a16="http://schemas.microsoft.com/office/drawing/2014/main" id="{1990BA2C-F7CA-48A5-9D2B-3DF36CDC5B88}"/>
                  </a:ext>
                </a:extLst>
              </p:cNvPr>
              <p:cNvSpPr/>
              <p:nvPr/>
            </p:nvSpPr>
            <p:spPr bwMode="auto">
              <a:xfrm>
                <a:off x="5758499" y="4112668"/>
                <a:ext cx="1517862" cy="1001864"/>
              </a:xfrm>
              <a:custGeom>
                <a:avLst/>
                <a:gdLst>
                  <a:gd name="T0" fmla="*/ 806 w 806"/>
                  <a:gd name="T1" fmla="*/ 532 h 532"/>
                  <a:gd name="T2" fmla="*/ 0 w 806"/>
                  <a:gd name="T3" fmla="*/ 382 h 532"/>
                  <a:gd name="T4" fmla="*/ 0 w 806"/>
                  <a:gd name="T5" fmla="*/ 0 h 532"/>
                  <a:gd name="T6" fmla="*/ 601 w 806"/>
                  <a:gd name="T7" fmla="*/ 116 h 532"/>
                  <a:gd name="T8" fmla="*/ 806 w 806"/>
                  <a:gd name="T9" fmla="*/ 53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6" h="532">
                    <a:moveTo>
                      <a:pt x="806" y="532"/>
                    </a:moveTo>
                    <a:lnTo>
                      <a:pt x="0" y="382"/>
                    </a:lnTo>
                    <a:lnTo>
                      <a:pt x="0" y="0"/>
                    </a:lnTo>
                    <a:lnTo>
                      <a:pt x="601" y="116"/>
                    </a:lnTo>
                    <a:lnTo>
                      <a:pt x="806" y="53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íṣḻiḑè">
                <a:extLst>
                  <a:ext uri="{FF2B5EF4-FFF2-40B4-BE49-F238E27FC236}">
                    <a16:creationId xmlns="" xmlns:a16="http://schemas.microsoft.com/office/drawing/2014/main" id="{C40F0EEA-55D5-4C43-8A19-86D81140652C}"/>
                  </a:ext>
                </a:extLst>
              </p:cNvPr>
              <p:cNvSpPr/>
              <p:nvPr/>
            </p:nvSpPr>
            <p:spPr bwMode="auto">
              <a:xfrm>
                <a:off x="5758499" y="3434715"/>
                <a:ext cx="1131806" cy="896405"/>
              </a:xfrm>
              <a:custGeom>
                <a:avLst/>
                <a:gdLst>
                  <a:gd name="T0" fmla="*/ 0 w 601"/>
                  <a:gd name="T1" fmla="*/ 360 h 476"/>
                  <a:gd name="T2" fmla="*/ 0 w 601"/>
                  <a:gd name="T3" fmla="*/ 0 h 476"/>
                  <a:gd name="T4" fmla="*/ 403 w 601"/>
                  <a:gd name="T5" fmla="*/ 69 h 476"/>
                  <a:gd name="T6" fmla="*/ 601 w 601"/>
                  <a:gd name="T7" fmla="*/ 476 h 476"/>
                  <a:gd name="T8" fmla="*/ 0 w 601"/>
                  <a:gd name="T9" fmla="*/ 36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1" h="476">
                    <a:moveTo>
                      <a:pt x="0" y="360"/>
                    </a:moveTo>
                    <a:lnTo>
                      <a:pt x="0" y="0"/>
                    </a:lnTo>
                    <a:lnTo>
                      <a:pt x="403" y="69"/>
                    </a:lnTo>
                    <a:lnTo>
                      <a:pt x="601" y="476"/>
                    </a:lnTo>
                    <a:lnTo>
                      <a:pt x="0" y="36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îṩlïde">
                <a:extLst>
                  <a:ext uri="{FF2B5EF4-FFF2-40B4-BE49-F238E27FC236}">
                    <a16:creationId xmlns="" xmlns:a16="http://schemas.microsoft.com/office/drawing/2014/main" id="{715D4530-0462-4B0A-A3FA-111B1F5089B2}"/>
                  </a:ext>
                </a:extLst>
              </p:cNvPr>
              <p:cNvSpPr/>
              <p:nvPr/>
            </p:nvSpPr>
            <p:spPr bwMode="auto">
              <a:xfrm>
                <a:off x="5758499" y="2743580"/>
                <a:ext cx="758931" cy="821077"/>
              </a:xfrm>
              <a:custGeom>
                <a:avLst/>
                <a:gdLst>
                  <a:gd name="T0" fmla="*/ 0 w 403"/>
                  <a:gd name="T1" fmla="*/ 367 h 436"/>
                  <a:gd name="T2" fmla="*/ 0 w 403"/>
                  <a:gd name="T3" fmla="*/ 0 h 436"/>
                  <a:gd name="T4" fmla="*/ 212 w 403"/>
                  <a:gd name="T5" fmla="*/ 45 h 436"/>
                  <a:gd name="T6" fmla="*/ 403 w 403"/>
                  <a:gd name="T7" fmla="*/ 436 h 436"/>
                  <a:gd name="T8" fmla="*/ 0 w 403"/>
                  <a:gd name="T9" fmla="*/ 367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3" h="436">
                    <a:moveTo>
                      <a:pt x="0" y="367"/>
                    </a:moveTo>
                    <a:lnTo>
                      <a:pt x="0" y="0"/>
                    </a:lnTo>
                    <a:lnTo>
                      <a:pt x="212" y="45"/>
                    </a:lnTo>
                    <a:lnTo>
                      <a:pt x="403" y="436"/>
                    </a:lnTo>
                    <a:lnTo>
                      <a:pt x="0" y="36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iśliḋè">
                <a:extLst>
                  <a:ext uri="{FF2B5EF4-FFF2-40B4-BE49-F238E27FC236}">
                    <a16:creationId xmlns="" xmlns:a16="http://schemas.microsoft.com/office/drawing/2014/main" id="{77855E76-C63E-4696-AED3-5297D7DE0AC9}"/>
                  </a:ext>
                </a:extLst>
              </p:cNvPr>
              <p:cNvSpPr/>
              <p:nvPr/>
            </p:nvSpPr>
            <p:spPr bwMode="auto">
              <a:xfrm>
                <a:off x="5758499" y="2016663"/>
                <a:ext cx="399240" cy="811662"/>
              </a:xfrm>
              <a:custGeom>
                <a:avLst/>
                <a:gdLst>
                  <a:gd name="T0" fmla="*/ 0 w 212"/>
                  <a:gd name="T1" fmla="*/ 386 h 431"/>
                  <a:gd name="T2" fmla="*/ 0 w 212"/>
                  <a:gd name="T3" fmla="*/ 0 h 431"/>
                  <a:gd name="T4" fmla="*/ 212 w 212"/>
                  <a:gd name="T5" fmla="*/ 431 h 431"/>
                  <a:gd name="T6" fmla="*/ 0 w 212"/>
                  <a:gd name="T7" fmla="*/ 38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" h="431">
                    <a:moveTo>
                      <a:pt x="0" y="386"/>
                    </a:moveTo>
                    <a:lnTo>
                      <a:pt x="0" y="0"/>
                    </a:lnTo>
                    <a:lnTo>
                      <a:pt x="212" y="431"/>
                    </a:lnTo>
                    <a:lnTo>
                      <a:pt x="0" y="3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íś1íḑe">
                <a:extLst>
                  <a:ext uri="{FF2B5EF4-FFF2-40B4-BE49-F238E27FC236}">
                    <a16:creationId xmlns="" xmlns:a16="http://schemas.microsoft.com/office/drawing/2014/main" id="{AE98B5F9-674F-4737-8275-5C153E33F908}"/>
                  </a:ext>
                </a:extLst>
              </p:cNvPr>
              <p:cNvSpPr/>
              <p:nvPr/>
            </p:nvSpPr>
            <p:spPr bwMode="auto">
              <a:xfrm>
                <a:off x="5628557" y="2016663"/>
                <a:ext cx="129942" cy="932185"/>
              </a:xfrm>
              <a:custGeom>
                <a:avLst/>
                <a:gdLst>
                  <a:gd name="T0" fmla="*/ 69 w 69"/>
                  <a:gd name="T1" fmla="*/ 0 h 495"/>
                  <a:gd name="T2" fmla="*/ 69 w 69"/>
                  <a:gd name="T3" fmla="*/ 386 h 495"/>
                  <a:gd name="T4" fmla="*/ 0 w 69"/>
                  <a:gd name="T5" fmla="*/ 495 h 495"/>
                  <a:gd name="T6" fmla="*/ 69 w 69"/>
                  <a:gd name="T7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495">
                    <a:moveTo>
                      <a:pt x="69" y="0"/>
                    </a:moveTo>
                    <a:lnTo>
                      <a:pt x="69" y="386"/>
                    </a:lnTo>
                    <a:lnTo>
                      <a:pt x="0" y="495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iṩļîḋé">
                <a:extLst>
                  <a:ext uri="{FF2B5EF4-FFF2-40B4-BE49-F238E27FC236}">
                    <a16:creationId xmlns="" xmlns:a16="http://schemas.microsoft.com/office/drawing/2014/main" id="{47931DBF-1401-4DD3-951F-EC90E147A0A7}"/>
                  </a:ext>
                </a:extLst>
              </p:cNvPr>
              <p:cNvSpPr/>
              <p:nvPr/>
            </p:nvSpPr>
            <p:spPr bwMode="auto">
              <a:xfrm>
                <a:off x="5502382" y="2743580"/>
                <a:ext cx="256115" cy="1122390"/>
              </a:xfrm>
              <a:custGeom>
                <a:avLst/>
                <a:gdLst>
                  <a:gd name="T0" fmla="*/ 136 w 136"/>
                  <a:gd name="T1" fmla="*/ 0 h 596"/>
                  <a:gd name="T2" fmla="*/ 136 w 136"/>
                  <a:gd name="T3" fmla="*/ 367 h 596"/>
                  <a:gd name="T4" fmla="*/ 0 w 136"/>
                  <a:gd name="T5" fmla="*/ 596 h 596"/>
                  <a:gd name="T6" fmla="*/ 67 w 136"/>
                  <a:gd name="T7" fmla="*/ 109 h 596"/>
                  <a:gd name="T8" fmla="*/ 136 w 136"/>
                  <a:gd name="T9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596">
                    <a:moveTo>
                      <a:pt x="136" y="0"/>
                    </a:moveTo>
                    <a:lnTo>
                      <a:pt x="136" y="367"/>
                    </a:lnTo>
                    <a:lnTo>
                      <a:pt x="0" y="596"/>
                    </a:lnTo>
                    <a:lnTo>
                      <a:pt x="67" y="109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s1idè">
                <a:extLst>
                  <a:ext uri="{FF2B5EF4-FFF2-40B4-BE49-F238E27FC236}">
                    <a16:creationId xmlns="" xmlns:a16="http://schemas.microsoft.com/office/drawing/2014/main" id="{8A7C2AE6-CF4C-4A0B-A408-F2C713EA7FA8}"/>
                  </a:ext>
                </a:extLst>
              </p:cNvPr>
              <p:cNvSpPr/>
              <p:nvPr/>
            </p:nvSpPr>
            <p:spPr bwMode="auto">
              <a:xfrm>
                <a:off x="5378090" y="3434715"/>
                <a:ext cx="380407" cy="1322009"/>
              </a:xfrm>
              <a:custGeom>
                <a:avLst/>
                <a:gdLst>
                  <a:gd name="T0" fmla="*/ 202 w 202"/>
                  <a:gd name="T1" fmla="*/ 0 h 702"/>
                  <a:gd name="T2" fmla="*/ 202 w 202"/>
                  <a:gd name="T3" fmla="*/ 360 h 702"/>
                  <a:gd name="T4" fmla="*/ 0 w 202"/>
                  <a:gd name="T5" fmla="*/ 702 h 702"/>
                  <a:gd name="T6" fmla="*/ 66 w 202"/>
                  <a:gd name="T7" fmla="*/ 229 h 702"/>
                  <a:gd name="T8" fmla="*/ 202 w 202"/>
                  <a:gd name="T9" fmla="*/ 0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702">
                    <a:moveTo>
                      <a:pt x="202" y="0"/>
                    </a:moveTo>
                    <a:lnTo>
                      <a:pt x="202" y="360"/>
                    </a:lnTo>
                    <a:lnTo>
                      <a:pt x="0" y="702"/>
                    </a:lnTo>
                    <a:lnTo>
                      <a:pt x="66" y="229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ï$ḷïḋè">
                <a:extLst>
                  <a:ext uri="{FF2B5EF4-FFF2-40B4-BE49-F238E27FC236}">
                    <a16:creationId xmlns="" xmlns:a16="http://schemas.microsoft.com/office/drawing/2014/main" id="{406072E2-378B-45F2-BC13-FCA7735304C0}"/>
                  </a:ext>
                </a:extLst>
              </p:cNvPr>
              <p:cNvSpPr/>
              <p:nvPr/>
            </p:nvSpPr>
            <p:spPr bwMode="auto">
              <a:xfrm>
                <a:off x="5244384" y="4112668"/>
                <a:ext cx="514114" cy="1600723"/>
              </a:xfrm>
              <a:custGeom>
                <a:avLst/>
                <a:gdLst>
                  <a:gd name="T0" fmla="*/ 273 w 273"/>
                  <a:gd name="T1" fmla="*/ 0 h 850"/>
                  <a:gd name="T2" fmla="*/ 273 w 273"/>
                  <a:gd name="T3" fmla="*/ 382 h 850"/>
                  <a:gd name="T4" fmla="*/ 0 w 273"/>
                  <a:gd name="T5" fmla="*/ 850 h 850"/>
                  <a:gd name="T6" fmla="*/ 71 w 273"/>
                  <a:gd name="T7" fmla="*/ 342 h 850"/>
                  <a:gd name="T8" fmla="*/ 273 w 273"/>
                  <a:gd name="T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50">
                    <a:moveTo>
                      <a:pt x="273" y="0"/>
                    </a:moveTo>
                    <a:lnTo>
                      <a:pt x="273" y="382"/>
                    </a:lnTo>
                    <a:lnTo>
                      <a:pt x="0" y="850"/>
                    </a:lnTo>
                    <a:lnTo>
                      <a:pt x="71" y="342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6" name="ïṡľîḓê">
              <a:extLst>
                <a:ext uri="{FF2B5EF4-FFF2-40B4-BE49-F238E27FC236}">
                  <a16:creationId xmlns="" xmlns:a16="http://schemas.microsoft.com/office/drawing/2014/main" id="{D06E8F9B-F454-48F3-BD5A-182DAC25FCAC}"/>
                </a:ext>
              </a:extLst>
            </p:cNvPr>
            <p:cNvGrpSpPr/>
            <p:nvPr/>
          </p:nvGrpSpPr>
          <p:grpSpPr>
            <a:xfrm>
              <a:off x="7412166" y="1434973"/>
              <a:ext cx="3865412" cy="476184"/>
              <a:chOff x="7479790" y="1540783"/>
              <a:chExt cx="3865412" cy="476184"/>
            </a:xfrm>
          </p:grpSpPr>
          <p:sp>
            <p:nvSpPr>
              <p:cNvPr id="45" name="íṩļîḍê">
                <a:extLst>
                  <a:ext uri="{FF2B5EF4-FFF2-40B4-BE49-F238E27FC236}">
                    <a16:creationId xmlns="" xmlns:a16="http://schemas.microsoft.com/office/drawing/2014/main" id="{8797B94D-1722-4391-8726-60C2729C1053}"/>
                  </a:ext>
                </a:extLst>
              </p:cNvPr>
              <p:cNvSpPr/>
              <p:nvPr/>
            </p:nvSpPr>
            <p:spPr>
              <a:xfrm>
                <a:off x="7479790" y="1541479"/>
                <a:ext cx="475490" cy="475488"/>
              </a:xfrm>
              <a:custGeom>
                <a:avLst/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48" name="ïSlîḍê">
                <a:extLst>
                  <a:ext uri="{FF2B5EF4-FFF2-40B4-BE49-F238E27FC236}">
                    <a16:creationId xmlns="" xmlns:a16="http://schemas.microsoft.com/office/drawing/2014/main" id="{C632CAB4-9C5B-4987-8AAA-F8200947B231}"/>
                  </a:ext>
                </a:extLst>
              </p:cNvPr>
              <p:cNvSpPr txBox="1"/>
              <p:nvPr/>
            </p:nvSpPr>
            <p:spPr bwMode="auto">
              <a:xfrm>
                <a:off x="7955279" y="1540783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 b="1" dirty="0">
                    <a:solidFill>
                      <a:srgbClr val="334C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按课题统计</a:t>
                </a:r>
                <a:endParaRPr lang="en-US" altLang="zh-CN" sz="2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ïṩļïḍé">
              <a:extLst>
                <a:ext uri="{FF2B5EF4-FFF2-40B4-BE49-F238E27FC236}">
                  <a16:creationId xmlns="" xmlns:a16="http://schemas.microsoft.com/office/drawing/2014/main" id="{D9BCF7C0-C287-4C4D-A83B-61E97DAB7A02}"/>
                </a:ext>
              </a:extLst>
            </p:cNvPr>
            <p:cNvGrpSpPr/>
            <p:nvPr/>
          </p:nvGrpSpPr>
          <p:grpSpPr>
            <a:xfrm>
              <a:off x="7412166" y="2615987"/>
              <a:ext cx="3865412" cy="475488"/>
              <a:chOff x="7479790" y="1541479"/>
              <a:chExt cx="3865412" cy="475488"/>
            </a:xfrm>
          </p:grpSpPr>
          <p:sp>
            <p:nvSpPr>
              <p:cNvPr id="41" name="işliḍe">
                <a:extLst>
                  <a:ext uri="{FF2B5EF4-FFF2-40B4-BE49-F238E27FC236}">
                    <a16:creationId xmlns="" xmlns:a16="http://schemas.microsoft.com/office/drawing/2014/main" id="{66D4B8E8-2697-4E47-99ED-118F9A40478E}"/>
                  </a:ext>
                </a:extLst>
              </p:cNvPr>
              <p:cNvSpPr/>
              <p:nvPr/>
            </p:nvSpPr>
            <p:spPr>
              <a:xfrm>
                <a:off x="7479790" y="1541479"/>
                <a:ext cx="475490" cy="475488"/>
              </a:xfrm>
              <a:custGeom>
                <a:avLst/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44" name="iṧľîḍe">
                <a:extLst>
                  <a:ext uri="{FF2B5EF4-FFF2-40B4-BE49-F238E27FC236}">
                    <a16:creationId xmlns="" xmlns:a16="http://schemas.microsoft.com/office/drawing/2014/main" id="{6340FBCE-8943-413B-AE12-8B1C064580C7}"/>
                  </a:ext>
                </a:extLst>
              </p:cNvPr>
              <p:cNvSpPr txBox="1"/>
              <p:nvPr/>
            </p:nvSpPr>
            <p:spPr bwMode="auto">
              <a:xfrm>
                <a:off x="7955279" y="1560989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rgbClr val="334C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按教师统计</a:t>
                </a:r>
                <a:endParaRPr lang="en-US" altLang="zh-CN" sz="2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" name="îŝḻïḋè">
              <a:extLst>
                <a:ext uri="{FF2B5EF4-FFF2-40B4-BE49-F238E27FC236}">
                  <a16:creationId xmlns="" xmlns:a16="http://schemas.microsoft.com/office/drawing/2014/main" id="{56FAA418-0AFE-4898-9E44-2D7D15B480E2}"/>
                </a:ext>
              </a:extLst>
            </p:cNvPr>
            <p:cNvGrpSpPr/>
            <p:nvPr/>
          </p:nvGrpSpPr>
          <p:grpSpPr>
            <a:xfrm>
              <a:off x="7412166" y="3796304"/>
              <a:ext cx="3865412" cy="475489"/>
              <a:chOff x="7479790" y="1541478"/>
              <a:chExt cx="3865412" cy="475489"/>
            </a:xfrm>
          </p:grpSpPr>
          <p:sp>
            <p:nvSpPr>
              <p:cNvPr id="37" name="iSľîde">
                <a:extLst>
                  <a:ext uri="{FF2B5EF4-FFF2-40B4-BE49-F238E27FC236}">
                    <a16:creationId xmlns="" xmlns:a16="http://schemas.microsoft.com/office/drawing/2014/main" id="{8E95044E-97EB-401A-B9E2-0DBF8063A5D0}"/>
                  </a:ext>
                </a:extLst>
              </p:cNvPr>
              <p:cNvSpPr/>
              <p:nvPr/>
            </p:nvSpPr>
            <p:spPr>
              <a:xfrm>
                <a:off x="7479790" y="1541479"/>
                <a:ext cx="475490" cy="475488"/>
              </a:xfrm>
              <a:custGeom>
                <a:avLst/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40" name="íş1ïḋe">
                <a:extLst>
                  <a:ext uri="{FF2B5EF4-FFF2-40B4-BE49-F238E27FC236}">
                    <a16:creationId xmlns="" xmlns:a16="http://schemas.microsoft.com/office/drawing/2014/main" id="{1019FB7B-0C92-4DC7-AA2E-12EE4DAB2273}"/>
                  </a:ext>
                </a:extLst>
              </p:cNvPr>
              <p:cNvSpPr txBox="1"/>
              <p:nvPr/>
            </p:nvSpPr>
            <p:spPr bwMode="auto">
              <a:xfrm>
                <a:off x="7955279" y="1541478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 b="1" dirty="0">
                    <a:solidFill>
                      <a:srgbClr val="334C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按学生统计</a:t>
                </a:r>
                <a:endParaRPr lang="en-US" altLang="zh-CN" sz="2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isḻïďè">
              <a:extLst>
                <a:ext uri="{FF2B5EF4-FFF2-40B4-BE49-F238E27FC236}">
                  <a16:creationId xmlns="" xmlns:a16="http://schemas.microsoft.com/office/drawing/2014/main" id="{1DC60262-E49D-414B-993F-01248477ABC5}"/>
                </a:ext>
              </a:extLst>
            </p:cNvPr>
            <p:cNvGrpSpPr/>
            <p:nvPr/>
          </p:nvGrpSpPr>
          <p:grpSpPr>
            <a:xfrm>
              <a:off x="7412166" y="4976622"/>
              <a:ext cx="3865413" cy="475488"/>
              <a:chOff x="7479790" y="1541479"/>
              <a:chExt cx="3865413" cy="475488"/>
            </a:xfrm>
          </p:grpSpPr>
          <p:sp>
            <p:nvSpPr>
              <p:cNvPr id="33" name="i$ḷíḑé">
                <a:extLst>
                  <a:ext uri="{FF2B5EF4-FFF2-40B4-BE49-F238E27FC236}">
                    <a16:creationId xmlns="" xmlns:a16="http://schemas.microsoft.com/office/drawing/2014/main" id="{289D3335-F34E-4E10-8B34-25D801EFD23E}"/>
                  </a:ext>
                </a:extLst>
              </p:cNvPr>
              <p:cNvSpPr/>
              <p:nvPr/>
            </p:nvSpPr>
            <p:spPr>
              <a:xfrm>
                <a:off x="7479790" y="1541479"/>
                <a:ext cx="475490" cy="475488"/>
              </a:xfrm>
              <a:custGeom>
                <a:avLst/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36" name="iṧľîde">
                <a:extLst>
                  <a:ext uri="{FF2B5EF4-FFF2-40B4-BE49-F238E27FC236}">
                    <a16:creationId xmlns="" xmlns:a16="http://schemas.microsoft.com/office/drawing/2014/main" id="{D9E97948-87A1-4C49-81E4-0034FE1446EF}"/>
                  </a:ext>
                </a:extLst>
              </p:cNvPr>
              <p:cNvSpPr txBox="1"/>
              <p:nvPr/>
            </p:nvSpPr>
            <p:spPr bwMode="auto">
              <a:xfrm>
                <a:off x="7955280" y="1561685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 b="1" dirty="0">
                    <a:solidFill>
                      <a:srgbClr val="334C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按作业检测结果统计</a:t>
                </a:r>
                <a:endParaRPr lang="en-US" altLang="zh-CN" sz="2000" b="1" dirty="0">
                  <a:solidFill>
                    <a:srgbClr val="334C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2" name="文本框 61"/>
          <p:cNvSpPr txBox="1"/>
          <p:nvPr/>
        </p:nvSpPr>
        <p:spPr>
          <a:xfrm>
            <a:off x="2661552" y="1839725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b="1" dirty="0">
                <a:solidFill>
                  <a:srgbClr val="334C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信息统计</a:t>
            </a:r>
          </a:p>
        </p:txBody>
      </p:sp>
    </p:spTree>
    <p:extLst>
      <p:ext uri="{BB962C8B-B14F-4D97-AF65-F5344CB8AC3E}">
        <p14:creationId xmlns="" xmlns:p14="http://schemas.microsoft.com/office/powerpoint/2010/main" val="172018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359237" y="985535"/>
            <a:ext cx="2268000" cy="0"/>
          </a:xfrm>
          <a:prstGeom prst="line">
            <a:avLst/>
          </a:prstGeom>
          <a:ln w="12700">
            <a:solidFill>
              <a:srgbClr val="599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92559" y="328506"/>
            <a:ext cx="56043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比对技术及资源库介绍</a:t>
            </a: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3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78189" y="1265496"/>
            <a:ext cx="27574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000" b="1" dirty="0"/>
              <a:t>检测技术</a:t>
            </a:r>
            <a:r>
              <a:rPr lang="zh-CN" altLang="en-US" sz="4000" b="1" dirty="0"/>
              <a:t>：</a:t>
            </a:r>
            <a:endParaRPr lang="zh-CN" altLang="en-US" sz="4000" b="1" dirty="0">
              <a:solidFill>
                <a:srgbClr val="334C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9413C0E-0C33-49BD-9E3C-AE7AC2375E12}"/>
              </a:ext>
            </a:extLst>
          </p:cNvPr>
          <p:cNvSpPr/>
          <p:nvPr/>
        </p:nvSpPr>
        <p:spPr>
          <a:xfrm>
            <a:off x="187473" y="2166842"/>
            <a:ext cx="11731625" cy="3829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◆采用语义级检测技术：不仅可以发现简单的抄袭行为，如文字照搬、部分词语替换、增删文句等，还加深对语义层面的文本分析，提取语义级别的文本特征，发现更复杂的抄袭行为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◆支持</a:t>
            </a:r>
            <a:r>
              <a:rPr lang="en-US" altLang="zh-CN" kern="100" dirty="0" err="1">
                <a:latin typeface="Calibri" panose="020F0502020204030204" pitchFamily="34" charset="0"/>
                <a:cs typeface="微软雅黑" panose="020B0503020204020204" pitchFamily="34" charset="-122"/>
              </a:rPr>
              <a:t>doc,docx,pdf,wps</a:t>
            </a: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等多种文档格式的识别和上传检测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◆支持中文、英文、小语种、民文等多种语言文字的文献内容进行检测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◆支持跨语言检测（中英互译内容识别）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◆支持表格自动抽取检测，并提供单独检测复制比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◆支持单篇最大重复文献的检测和结果单独展示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◆支持引用、非引用区分检测，对去除引用文献后的内容进行检测，并对结果单独展示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◆支持去除本人已发表文献的检测和结果单独展示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◆支持对“观点内容”进行检测分析和结果单独展示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◆提供疑似剽窃文字表述、疑似自我剽窃、疑似过度引用等指标的检测分析和结果单独展示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Calibri" panose="020F0502020204030204" pitchFamily="34" charset="0"/>
                <a:cs typeface="微软雅黑" panose="020B0503020204020204" pitchFamily="34" charset="-122"/>
              </a:rPr>
              <a:t>◆提供文献溯源功能，帮助发现某一段文字的最早重合文献来源及历史重合文献来源</a:t>
            </a:r>
            <a:endParaRPr lang="zh-CN" altLang="zh-CN" kern="1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zh-CN" altLang="zh-CN" kern="100" dirty="0">
                <a:cs typeface="微软雅黑" panose="020B0503020204020204" pitchFamily="34" charset="-122"/>
              </a:rPr>
              <a:t>◆支持校内互检功能，帮助预防和发现校内学生间论文互相抄袭的情况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262426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359237" y="985535"/>
            <a:ext cx="2268000" cy="0"/>
          </a:xfrm>
          <a:prstGeom prst="line">
            <a:avLst/>
          </a:prstGeom>
          <a:ln w="12700">
            <a:solidFill>
              <a:srgbClr val="599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92559" y="328506"/>
            <a:ext cx="56043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比对技术及资源库介绍</a:t>
            </a: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3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87473" y="997839"/>
            <a:ext cx="11270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/>
              <a:t>比对库资源（注：该数据为动态更新）</a:t>
            </a:r>
            <a:endParaRPr lang="zh-CN" altLang="en-US" sz="4000" b="1" dirty="0">
              <a:solidFill>
                <a:srgbClr val="334C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9413C0E-0C33-49BD-9E3C-AE7AC2375E12}"/>
              </a:ext>
            </a:extLst>
          </p:cNvPr>
          <p:cNvSpPr/>
          <p:nvPr/>
        </p:nvSpPr>
        <p:spPr>
          <a:xfrm>
            <a:off x="187473" y="2136338"/>
            <a:ext cx="117635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◆涵盖国内主要学术期刊</a:t>
            </a:r>
            <a:r>
              <a:rPr lang="en-US" altLang="zh-CN" dirty="0"/>
              <a:t>10000</a:t>
            </a:r>
            <a:r>
              <a:rPr lang="zh-CN" altLang="zh-CN" dirty="0"/>
              <a:t>种以上，总量至少达</a:t>
            </a:r>
            <a:r>
              <a:rPr lang="en-US" altLang="zh-CN" dirty="0"/>
              <a:t>4900</a:t>
            </a:r>
            <a:r>
              <a:rPr lang="zh-CN" altLang="zh-CN" dirty="0"/>
              <a:t>万篇以上</a:t>
            </a:r>
          </a:p>
          <a:p>
            <a:r>
              <a:rPr lang="zh-CN" altLang="zh-CN" dirty="0"/>
              <a:t>◆涵盖国内主要高校的硕博论文，实时总量至少达</a:t>
            </a:r>
            <a:r>
              <a:rPr lang="en-US" altLang="zh-CN" dirty="0"/>
              <a:t>340</a:t>
            </a:r>
            <a:r>
              <a:rPr lang="zh-CN" altLang="zh-CN" dirty="0"/>
              <a:t>万篇以上</a:t>
            </a:r>
          </a:p>
          <a:p>
            <a:r>
              <a:rPr lang="zh-CN" altLang="zh-CN" dirty="0"/>
              <a:t>◆涵盖国内外学术会议论文，实时总量</a:t>
            </a:r>
            <a:r>
              <a:rPr lang="en-US" altLang="zh-CN" dirty="0"/>
              <a:t>290</a:t>
            </a:r>
            <a:r>
              <a:rPr lang="zh-CN" altLang="zh-CN" dirty="0"/>
              <a:t>万篇以上</a:t>
            </a:r>
          </a:p>
          <a:p>
            <a:r>
              <a:rPr lang="zh-CN" altLang="zh-CN" dirty="0"/>
              <a:t>◆涵盖国内外重要报纸全文，实时总量</a:t>
            </a:r>
            <a:r>
              <a:rPr lang="en-US" altLang="zh-CN" dirty="0"/>
              <a:t>1500</a:t>
            </a:r>
            <a:r>
              <a:rPr lang="zh-CN" altLang="zh-CN" dirty="0"/>
              <a:t>万篇以上</a:t>
            </a:r>
          </a:p>
          <a:p>
            <a:r>
              <a:rPr lang="zh-CN" altLang="zh-CN" dirty="0"/>
              <a:t>◆涵盖中国专利数据库，实时总量</a:t>
            </a:r>
            <a:r>
              <a:rPr lang="en-US" altLang="zh-CN" dirty="0"/>
              <a:t>1700</a:t>
            </a:r>
            <a:r>
              <a:rPr lang="zh-CN" altLang="zh-CN" dirty="0"/>
              <a:t>万篇以上</a:t>
            </a:r>
          </a:p>
          <a:p>
            <a:r>
              <a:rPr lang="zh-CN" altLang="zh-CN" dirty="0"/>
              <a:t>◆包括“全国大学生论文联合比对库”，帮助预防和发现跨校、同校上下级学生间的论文抄袭情况</a:t>
            </a:r>
          </a:p>
          <a:p>
            <a:r>
              <a:rPr lang="zh-CN" altLang="zh-CN" dirty="0"/>
              <a:t>◆包括互联网资源、小语种资源、图书资源等其他类型比对资源</a:t>
            </a:r>
          </a:p>
          <a:p>
            <a:r>
              <a:rPr lang="zh-CN" altLang="zh-CN" dirty="0"/>
              <a:t>◆支持自建比对库功能，可提前将已有资源上传到比对库，作为比对资源，帮助预防和发现校内学生抄袭往届学生论文的情况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8163423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35520a0-6744-49c1-b19b-78f83e8aeee4"/>
</p:tagLst>
</file>

<file path=ppt/theme/theme1.xml><?xml version="1.0" encoding="utf-8"?>
<a:theme xmlns:a="http://schemas.openxmlformats.org/drawingml/2006/main" name="封面封底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内容用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877</Words>
  <Application>Microsoft Office PowerPoint</Application>
  <PresentationFormat>自定义</PresentationFormat>
  <Paragraphs>100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封面封底</vt:lpstr>
      <vt:lpstr>内容用</vt:lpstr>
      <vt:lpstr>“中国知网”课程作业管理系统 产品介绍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shenyanhbxf@126.com</dc:creator>
  <cp:lastModifiedBy>朱武</cp:lastModifiedBy>
  <cp:revision>121</cp:revision>
  <dcterms:created xsi:type="dcterms:W3CDTF">2018-06-01T07:17:38Z</dcterms:created>
  <dcterms:modified xsi:type="dcterms:W3CDTF">2019-05-31T09:27:14Z</dcterms:modified>
</cp:coreProperties>
</file>